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65" r:id="rId3"/>
    <p:sldId id="274" r:id="rId4"/>
    <p:sldId id="263" r:id="rId5"/>
    <p:sldId id="266" r:id="rId6"/>
    <p:sldId id="262" r:id="rId7"/>
    <p:sldId id="267" r:id="rId8"/>
    <p:sldId id="261" r:id="rId9"/>
    <p:sldId id="260" r:id="rId10"/>
    <p:sldId id="268" r:id="rId11"/>
    <p:sldId id="269" r:id="rId12"/>
    <p:sldId id="257" r:id="rId13"/>
    <p:sldId id="258" r:id="rId14"/>
    <p:sldId id="271" r:id="rId15"/>
    <p:sldId id="272" r:id="rId16"/>
    <p:sldId id="273" r:id="rId17"/>
    <p:sldId id="264" r:id="rId18"/>
    <p:sldId id="259" r:id="rId19"/>
    <p:sldId id="27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E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82"/>
    <p:restoredTop sz="96281"/>
  </p:normalViewPr>
  <p:slideViewPr>
    <p:cSldViewPr snapToGrid="0">
      <p:cViewPr>
        <p:scale>
          <a:sx n="116" d="100"/>
          <a:sy n="116" d="100"/>
        </p:scale>
        <p:origin x="1600" y="3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B8FBB-A00A-724C-9C70-E69D9DF51DF1}" type="datetimeFigureOut">
              <a:rPr lang="en-US" smtClean="0"/>
              <a:t>9/22/23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3566C-18B2-BB49-9161-885CBE1257CD}" type="slidenum">
              <a:rPr lang="en-US" smtClean="0"/>
              <a:t>‹#›</a:t>
            </a:fld>
            <a:endParaRPr lang="en-US"/>
          </a:p>
        </p:txBody>
      </p:sp>
    </p:spTree>
    <p:extLst>
      <p:ext uri="{BB962C8B-B14F-4D97-AF65-F5344CB8AC3E}">
        <p14:creationId xmlns:p14="http://schemas.microsoft.com/office/powerpoint/2010/main" val="30361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3566C-18B2-BB49-9161-885CBE1257CD}" type="slidenum">
              <a:rPr lang="en-US" smtClean="0"/>
              <a:t>11</a:t>
            </a:fld>
            <a:endParaRPr lang="en-US"/>
          </a:p>
        </p:txBody>
      </p:sp>
    </p:spTree>
    <p:extLst>
      <p:ext uri="{BB962C8B-B14F-4D97-AF65-F5344CB8AC3E}">
        <p14:creationId xmlns:p14="http://schemas.microsoft.com/office/powerpoint/2010/main" val="29963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58B29D-9E19-6044-A682-3B96178B9798}"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281285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8B29D-9E19-6044-A682-3B96178B9798}"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127327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8B29D-9E19-6044-A682-3B96178B9798}"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74767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8B29D-9E19-6044-A682-3B96178B9798}"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2204133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58B29D-9E19-6044-A682-3B96178B9798}"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402197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8B29D-9E19-6044-A682-3B96178B9798}"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15745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8B29D-9E19-6044-A682-3B96178B9798}" type="datetimeFigureOut">
              <a:rPr lang="en-US" smtClean="0"/>
              <a:t>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98363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8B29D-9E19-6044-A682-3B96178B9798}" type="datetimeFigureOut">
              <a:rPr lang="en-US" smtClean="0"/>
              <a:t>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342669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8B29D-9E19-6044-A682-3B96178B9798}" type="datetimeFigureOut">
              <a:rPr lang="en-US" smtClean="0"/>
              <a:t>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108441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58B29D-9E19-6044-A682-3B96178B9798}"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334880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58B29D-9E19-6044-A682-3B96178B9798}"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288674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8B29D-9E19-6044-A682-3B96178B9798}" type="datetimeFigureOut">
              <a:rPr lang="en-US" smtClean="0"/>
              <a:t>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BCE0C-A929-AF4F-9325-B450F106F95B}" type="slidenum">
              <a:rPr lang="en-US" smtClean="0"/>
              <a:t>‹#›</a:t>
            </a:fld>
            <a:endParaRPr lang="en-US"/>
          </a:p>
        </p:txBody>
      </p:sp>
    </p:spTree>
    <p:extLst>
      <p:ext uri="{BB962C8B-B14F-4D97-AF65-F5344CB8AC3E}">
        <p14:creationId xmlns:p14="http://schemas.microsoft.com/office/powerpoint/2010/main" val="142167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package" Target="../embeddings/Microsoft_Word_Document.docx"/><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respr.org/post/reporte-de-visita-arrecifes-biorock-isla-de-san-bartolom%C3%A9-en-el-caribe-2023" TargetMode="External"/><Relationship Id="rId2" Type="http://schemas.openxmlformats.org/officeDocument/2006/relationships/hyperlink" Target="https://www.globalcoral.org/biorock-grows-back-saint-barthelemy-reefs-2023-cres-report/" TargetMode="External"/><Relationship Id="rId1" Type="http://schemas.openxmlformats.org/officeDocument/2006/relationships/slideLayout" Target="../slideLayouts/slideLayout2.xml"/><Relationship Id="rId4" Type="http://schemas.openxmlformats.org/officeDocument/2006/relationships/hyperlink" Target="https://www.youtube.com/watch?v=6wDwCsxx4Q8"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blueregeneration.com/" TargetMode="External"/><Relationship Id="rId2" Type="http://schemas.openxmlformats.org/officeDocument/2006/relationships/hyperlink" Target="http://www.globalcoral.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338E-5229-01D6-5E8B-F221A41A9DD9}"/>
              </a:ext>
            </a:extLst>
          </p:cNvPr>
          <p:cNvSpPr>
            <a:spLocks noGrp="1"/>
          </p:cNvSpPr>
          <p:nvPr>
            <p:ph type="ctrTitle"/>
          </p:nvPr>
        </p:nvSpPr>
        <p:spPr>
          <a:xfrm>
            <a:off x="0" y="0"/>
            <a:ext cx="9144000" cy="1983036"/>
          </a:xfrm>
        </p:spPr>
        <p:txBody>
          <a:bodyPr>
            <a:noAutofit/>
          </a:bodyPr>
          <a:lstStyle/>
          <a:p>
            <a:r>
              <a:rPr lang="en-US" sz="6000" b="1" dirty="0">
                <a:solidFill>
                  <a:srgbClr val="010EF4"/>
                </a:solidFill>
              </a:rPr>
              <a:t>Saint Barthelemy </a:t>
            </a:r>
            <a:r>
              <a:rPr lang="en-US" sz="6000" b="1" dirty="0" err="1">
                <a:solidFill>
                  <a:srgbClr val="010EF4"/>
                </a:solidFill>
              </a:rPr>
              <a:t>Biorock</a:t>
            </a:r>
            <a:r>
              <a:rPr lang="en-US" sz="6000" b="1" dirty="0">
                <a:solidFill>
                  <a:srgbClr val="010EF4"/>
                </a:solidFill>
              </a:rPr>
              <a:t>:</a:t>
            </a:r>
            <a:br>
              <a:rPr lang="en-US" sz="6000" b="1" dirty="0">
                <a:solidFill>
                  <a:srgbClr val="010EF4"/>
                </a:solidFill>
              </a:rPr>
            </a:br>
            <a:r>
              <a:rPr lang="en-US" sz="6000" b="1" dirty="0">
                <a:solidFill>
                  <a:srgbClr val="010EF4"/>
                </a:solidFill>
              </a:rPr>
              <a:t>Growing back the </a:t>
            </a:r>
            <a:r>
              <a:rPr lang="en-US" sz="6000" b="1">
                <a:solidFill>
                  <a:srgbClr val="010EF4"/>
                </a:solidFill>
              </a:rPr>
              <a:t>reef crest</a:t>
            </a:r>
            <a:endParaRPr lang="en-US" sz="6000" b="1" dirty="0">
              <a:solidFill>
                <a:srgbClr val="010EF4"/>
              </a:solidFill>
            </a:endParaRPr>
          </a:p>
        </p:txBody>
      </p:sp>
      <p:sp>
        <p:nvSpPr>
          <p:cNvPr id="3" name="Subtitle 2">
            <a:extLst>
              <a:ext uri="{FF2B5EF4-FFF2-40B4-BE49-F238E27FC236}">
                <a16:creationId xmlns:a16="http://schemas.microsoft.com/office/drawing/2014/main" id="{1543A3F1-ADA3-2AAE-830A-00EC77C42C7B}"/>
              </a:ext>
            </a:extLst>
          </p:cNvPr>
          <p:cNvSpPr>
            <a:spLocks noGrp="1"/>
          </p:cNvSpPr>
          <p:nvPr>
            <p:ph type="subTitle" idx="1"/>
          </p:nvPr>
        </p:nvSpPr>
        <p:spPr>
          <a:xfrm>
            <a:off x="1350099" y="1983036"/>
            <a:ext cx="6400800" cy="1355074"/>
          </a:xfrm>
        </p:spPr>
        <p:txBody>
          <a:bodyPr/>
          <a:lstStyle/>
          <a:p>
            <a:r>
              <a:rPr lang="en-US" sz="2400" b="1" dirty="0">
                <a:solidFill>
                  <a:srgbClr val="010EF4"/>
                </a:solidFill>
              </a:rPr>
              <a:t>Tom Goreau</a:t>
            </a:r>
          </a:p>
          <a:p>
            <a:r>
              <a:rPr lang="en-US" sz="2400" b="1" dirty="0">
                <a:solidFill>
                  <a:srgbClr val="010EF4"/>
                </a:solidFill>
              </a:rPr>
              <a:t>President, Global Coral Reef Alliance</a:t>
            </a:r>
          </a:p>
          <a:p>
            <a:r>
              <a:rPr lang="en-US" sz="2400" b="1" dirty="0">
                <a:solidFill>
                  <a:srgbClr val="010EF4"/>
                </a:solidFill>
              </a:rPr>
              <a:t>Sept 20 2023</a:t>
            </a:r>
          </a:p>
        </p:txBody>
      </p:sp>
      <p:graphicFrame>
        <p:nvGraphicFramePr>
          <p:cNvPr id="6" name="Object 5">
            <a:extLst>
              <a:ext uri="{FF2B5EF4-FFF2-40B4-BE49-F238E27FC236}">
                <a16:creationId xmlns:a16="http://schemas.microsoft.com/office/drawing/2014/main" id="{0F241CBC-1516-1C98-A34B-6F48D5AC4F40}"/>
              </a:ext>
            </a:extLst>
          </p:cNvPr>
          <p:cNvGraphicFramePr>
            <a:graphicFrameLocks noChangeAspect="1"/>
          </p:cNvGraphicFramePr>
          <p:nvPr>
            <p:extLst>
              <p:ext uri="{D42A27DB-BD31-4B8C-83A1-F6EECF244321}">
                <p14:modId xmlns:p14="http://schemas.microsoft.com/office/powerpoint/2010/main" val="3853410522"/>
              </p:ext>
            </p:extLst>
          </p:nvPr>
        </p:nvGraphicFramePr>
        <p:xfrm>
          <a:off x="-18934" y="3338110"/>
          <a:ext cx="9142289" cy="3600171"/>
        </p:xfrm>
        <a:graphic>
          <a:graphicData uri="http://schemas.openxmlformats.org/presentationml/2006/ole">
            <mc:AlternateContent xmlns:mc="http://schemas.openxmlformats.org/markup-compatibility/2006">
              <mc:Choice xmlns:v="urn:schemas-microsoft-com:vml" Requires="v">
                <p:oleObj name="Document" r:id="rId2" imgW="6197600" imgH="3187700" progId="Word.Document.12">
                  <p:embed/>
                </p:oleObj>
              </mc:Choice>
              <mc:Fallback>
                <p:oleObj name="Document" r:id="rId2" imgW="6197600" imgH="3187700" progId="Word.Document.12">
                  <p:embed/>
                  <p:pic>
                    <p:nvPicPr>
                      <p:cNvPr id="0" name=""/>
                      <p:cNvPicPr/>
                      <p:nvPr/>
                    </p:nvPicPr>
                    <p:blipFill>
                      <a:blip r:embed="rId3"/>
                      <a:stretch>
                        <a:fillRect/>
                      </a:stretch>
                    </p:blipFill>
                    <p:spPr>
                      <a:xfrm>
                        <a:off x="-18934" y="3338110"/>
                        <a:ext cx="9142289" cy="3600171"/>
                      </a:xfrm>
                      <a:prstGeom prst="rect">
                        <a:avLst/>
                      </a:prstGeom>
                    </p:spPr>
                  </p:pic>
                </p:oleObj>
              </mc:Fallback>
            </mc:AlternateContent>
          </a:graphicData>
        </a:graphic>
      </p:graphicFrame>
    </p:spTree>
    <p:extLst>
      <p:ext uri="{BB962C8B-B14F-4D97-AF65-F5344CB8AC3E}">
        <p14:creationId xmlns:p14="http://schemas.microsoft.com/office/powerpoint/2010/main" val="205243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20B6-35E9-5766-AD17-24F1ADB0AB85}"/>
              </a:ext>
            </a:extLst>
          </p:cNvPr>
          <p:cNvSpPr>
            <a:spLocks noGrp="1"/>
          </p:cNvSpPr>
          <p:nvPr>
            <p:ph type="title"/>
          </p:nvPr>
        </p:nvSpPr>
        <p:spPr>
          <a:xfrm>
            <a:off x="0" y="274638"/>
            <a:ext cx="9144000" cy="1143000"/>
          </a:xfrm>
        </p:spPr>
        <p:txBody>
          <a:bodyPr>
            <a:normAutofit/>
          </a:bodyPr>
          <a:lstStyle/>
          <a:p>
            <a:r>
              <a:rPr lang="en-US" sz="6000" b="1" dirty="0">
                <a:solidFill>
                  <a:srgbClr val="010EF4"/>
                </a:solidFill>
              </a:rPr>
              <a:t>Caribbean </a:t>
            </a:r>
            <a:r>
              <a:rPr lang="en-US" sz="6000" b="1" dirty="0" err="1">
                <a:solidFill>
                  <a:srgbClr val="010EF4"/>
                </a:solidFill>
              </a:rPr>
              <a:t>Biorock</a:t>
            </a:r>
            <a:r>
              <a:rPr lang="en-US" sz="6000" b="1" dirty="0">
                <a:solidFill>
                  <a:srgbClr val="010EF4"/>
                </a:solidFill>
              </a:rPr>
              <a:t> projects</a:t>
            </a:r>
          </a:p>
        </p:txBody>
      </p:sp>
      <p:sp>
        <p:nvSpPr>
          <p:cNvPr id="3" name="Content Placeholder 2">
            <a:extLst>
              <a:ext uri="{FF2B5EF4-FFF2-40B4-BE49-F238E27FC236}">
                <a16:creationId xmlns:a16="http://schemas.microsoft.com/office/drawing/2014/main" id="{1EF6ADCE-FABD-AE19-0364-7EDD34E6E9C6}"/>
              </a:ext>
            </a:extLst>
          </p:cNvPr>
          <p:cNvSpPr>
            <a:spLocks noGrp="1"/>
          </p:cNvSpPr>
          <p:nvPr>
            <p:ph idx="1"/>
          </p:nvPr>
        </p:nvSpPr>
        <p:spPr>
          <a:xfrm>
            <a:off x="0" y="1573619"/>
            <a:ext cx="9144000" cy="5284381"/>
          </a:xfrm>
        </p:spPr>
        <p:txBody>
          <a:bodyPr>
            <a:normAutofit/>
          </a:bodyPr>
          <a:lstStyle/>
          <a:p>
            <a:pPr marL="0" indent="0">
              <a:buNone/>
            </a:pPr>
            <a:r>
              <a:rPr lang="en-US" sz="3600" b="1" dirty="0">
                <a:solidFill>
                  <a:srgbClr val="010EF4"/>
                </a:solidFill>
              </a:rPr>
              <a:t>Began in Jamaica, then Panama, and then wherever people realized what they were doing to protect coral reefs was not working, and needed help to regrow them.</a:t>
            </a:r>
          </a:p>
          <a:p>
            <a:pPr marL="0" indent="0">
              <a:buNone/>
            </a:pPr>
            <a:r>
              <a:rPr lang="en-US" sz="3600" b="1" dirty="0">
                <a:solidFill>
                  <a:srgbClr val="010EF4"/>
                </a:solidFill>
              </a:rPr>
              <a:t>The Saint Barthelemy </a:t>
            </a:r>
            <a:r>
              <a:rPr lang="en-US" sz="3600" b="1" dirty="0" err="1">
                <a:solidFill>
                  <a:srgbClr val="010EF4"/>
                </a:solidFill>
              </a:rPr>
              <a:t>Biorock</a:t>
            </a:r>
            <a:r>
              <a:rPr lang="en-US" sz="3600" b="1" dirty="0">
                <a:solidFill>
                  <a:srgbClr val="010EF4"/>
                </a:solidFill>
              </a:rPr>
              <a:t> projects are now the largest and best maintained in the Caribbean, and the first anywhere to grow back the lost reef crest.</a:t>
            </a:r>
          </a:p>
        </p:txBody>
      </p:sp>
    </p:spTree>
    <p:extLst>
      <p:ext uri="{BB962C8B-B14F-4D97-AF65-F5344CB8AC3E}">
        <p14:creationId xmlns:p14="http://schemas.microsoft.com/office/powerpoint/2010/main" val="1774577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9B39-2B3F-86CF-FD79-314EE764BC38}"/>
              </a:ext>
            </a:extLst>
          </p:cNvPr>
          <p:cNvSpPr>
            <a:spLocks noGrp="1"/>
          </p:cNvSpPr>
          <p:nvPr>
            <p:ph type="title"/>
          </p:nvPr>
        </p:nvSpPr>
        <p:spPr>
          <a:xfrm>
            <a:off x="0" y="274638"/>
            <a:ext cx="9144000" cy="1143000"/>
          </a:xfrm>
        </p:spPr>
        <p:txBody>
          <a:bodyPr>
            <a:normAutofit/>
          </a:bodyPr>
          <a:lstStyle/>
          <a:p>
            <a:r>
              <a:rPr lang="en-US" sz="4800" b="1" dirty="0">
                <a:solidFill>
                  <a:srgbClr val="010EF4"/>
                </a:solidFill>
              </a:rPr>
              <a:t>Saint Barthelemy </a:t>
            </a:r>
            <a:r>
              <a:rPr lang="en-US" sz="4800" b="1" dirty="0" err="1">
                <a:solidFill>
                  <a:srgbClr val="010EF4"/>
                </a:solidFill>
              </a:rPr>
              <a:t>Biorock</a:t>
            </a:r>
            <a:r>
              <a:rPr lang="en-US" sz="4800" b="1" dirty="0">
                <a:solidFill>
                  <a:srgbClr val="010EF4"/>
                </a:solidFill>
              </a:rPr>
              <a:t> videos</a:t>
            </a:r>
          </a:p>
        </p:txBody>
      </p:sp>
      <p:sp>
        <p:nvSpPr>
          <p:cNvPr id="3" name="Content Placeholder 2">
            <a:extLst>
              <a:ext uri="{FF2B5EF4-FFF2-40B4-BE49-F238E27FC236}">
                <a16:creationId xmlns:a16="http://schemas.microsoft.com/office/drawing/2014/main" id="{2AD0242C-FFA0-F7B3-3175-4034E931BE6C}"/>
              </a:ext>
            </a:extLst>
          </p:cNvPr>
          <p:cNvSpPr>
            <a:spLocks noGrp="1"/>
          </p:cNvSpPr>
          <p:nvPr>
            <p:ph idx="1"/>
          </p:nvPr>
        </p:nvSpPr>
        <p:spPr>
          <a:xfrm>
            <a:off x="0" y="1626780"/>
            <a:ext cx="9144000" cy="5231219"/>
          </a:xfrm>
        </p:spPr>
        <p:txBody>
          <a:bodyPr>
            <a:normAutofit/>
          </a:bodyPr>
          <a:lstStyle/>
          <a:p>
            <a:pPr marL="0" indent="0">
              <a:buNone/>
            </a:pPr>
            <a:r>
              <a:rPr lang="en-US" sz="3600" b="1" dirty="0">
                <a:solidFill>
                  <a:srgbClr val="010EF4"/>
                </a:solidFill>
              </a:rPr>
              <a:t>The following short videos of the Saint Jean </a:t>
            </a:r>
            <a:r>
              <a:rPr lang="en-US" sz="3600" b="1" dirty="0" err="1">
                <a:solidFill>
                  <a:srgbClr val="010EF4"/>
                </a:solidFill>
              </a:rPr>
              <a:t>Biorock</a:t>
            </a:r>
            <a:r>
              <a:rPr lang="en-US" sz="3600" b="1" dirty="0">
                <a:solidFill>
                  <a:srgbClr val="010EF4"/>
                </a:solidFill>
              </a:rPr>
              <a:t> project were taken in early 2023 by Juan David Murcia from Puerto Rico, who wrote an independent assessment of the projects with video and photographs (links to the Spanish report and videos are below, a French translation is available from Tom </a:t>
            </a:r>
            <a:r>
              <a:rPr lang="en-US" sz="3600" b="1" dirty="0" err="1">
                <a:solidFill>
                  <a:srgbClr val="010EF4"/>
                </a:solidFill>
              </a:rPr>
              <a:t>Farago</a:t>
            </a:r>
            <a:r>
              <a:rPr lang="en-US" sz="3600" b="1" dirty="0">
                <a:solidFill>
                  <a:srgbClr val="010EF4"/>
                </a:solidFill>
              </a:rPr>
              <a:t>-Szekeres).</a:t>
            </a:r>
          </a:p>
        </p:txBody>
      </p:sp>
    </p:spTree>
    <p:extLst>
      <p:ext uri="{BB962C8B-B14F-4D97-AF65-F5344CB8AC3E}">
        <p14:creationId xmlns:p14="http://schemas.microsoft.com/office/powerpoint/2010/main" val="2387972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C0D2C-6858-DFD2-FE79-06D52C901AB4}"/>
              </a:ext>
            </a:extLst>
          </p:cNvPr>
          <p:cNvSpPr>
            <a:spLocks noGrp="1"/>
          </p:cNvSpPr>
          <p:nvPr>
            <p:ph type="title"/>
          </p:nvPr>
        </p:nvSpPr>
        <p:spPr/>
        <p:txBody>
          <a:bodyPr>
            <a:normAutofit/>
          </a:bodyPr>
          <a:lstStyle/>
          <a:p>
            <a:r>
              <a:rPr lang="en-US" sz="3600" b="1" dirty="0">
                <a:solidFill>
                  <a:srgbClr val="010EF4"/>
                </a:solidFill>
              </a:rPr>
              <a:t>St. Jean, 2023, video Juan David Murcia</a:t>
            </a:r>
          </a:p>
        </p:txBody>
      </p:sp>
      <p:pic>
        <p:nvPicPr>
          <p:cNvPr id="4" name="St. Barthelemy 1 2020-08-07 at 12.19.02 PM (1).mov">
            <a:hlinkClick r:id="" action="ppaction://media"/>
            <a:extLst>
              <a:ext uri="{FF2B5EF4-FFF2-40B4-BE49-F238E27FC236}">
                <a16:creationId xmlns:a16="http://schemas.microsoft.com/office/drawing/2014/main" id="{47AAAE43-741A-89F8-DAA2-E8275F5962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3088" y="1600200"/>
            <a:ext cx="7996237" cy="4525963"/>
          </a:xfrm>
        </p:spPr>
      </p:pic>
    </p:spTree>
    <p:extLst>
      <p:ext uri="{BB962C8B-B14F-4D97-AF65-F5344CB8AC3E}">
        <p14:creationId xmlns:p14="http://schemas.microsoft.com/office/powerpoint/2010/main" val="152682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551A-D26B-DF4C-26D6-7BBC6630DF49}"/>
              </a:ext>
            </a:extLst>
          </p:cNvPr>
          <p:cNvSpPr>
            <a:spLocks noGrp="1"/>
          </p:cNvSpPr>
          <p:nvPr>
            <p:ph type="title"/>
          </p:nvPr>
        </p:nvSpPr>
        <p:spPr/>
        <p:txBody>
          <a:bodyPr>
            <a:normAutofit/>
          </a:bodyPr>
          <a:lstStyle/>
          <a:p>
            <a:r>
              <a:rPr lang="en-US" sz="3600" b="1" dirty="0">
                <a:solidFill>
                  <a:srgbClr val="010EF4"/>
                </a:solidFill>
              </a:rPr>
              <a:t>St. Jean, 2023, video Juan David Murcia</a:t>
            </a:r>
            <a:endParaRPr lang="en-US" sz="3600" dirty="0"/>
          </a:p>
        </p:txBody>
      </p:sp>
      <p:pic>
        <p:nvPicPr>
          <p:cNvPr id="4" name="St. Barthelemy 2 2020-08-07 at 12.20.50 PM (1).mov">
            <a:hlinkClick r:id="" action="ppaction://media"/>
            <a:extLst>
              <a:ext uri="{FF2B5EF4-FFF2-40B4-BE49-F238E27FC236}">
                <a16:creationId xmlns:a16="http://schemas.microsoft.com/office/drawing/2014/main" id="{9A6729FD-A457-8ADC-21B0-DD485D0DD8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3088" y="1600200"/>
            <a:ext cx="7996237" cy="4525963"/>
          </a:xfrm>
        </p:spPr>
      </p:pic>
    </p:spTree>
    <p:extLst>
      <p:ext uri="{BB962C8B-B14F-4D97-AF65-F5344CB8AC3E}">
        <p14:creationId xmlns:p14="http://schemas.microsoft.com/office/powerpoint/2010/main" val="209958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CB52-3B6F-8271-B6EA-0395E111A264}"/>
              </a:ext>
            </a:extLst>
          </p:cNvPr>
          <p:cNvSpPr>
            <a:spLocks noGrp="1"/>
          </p:cNvSpPr>
          <p:nvPr>
            <p:ph type="title"/>
          </p:nvPr>
        </p:nvSpPr>
        <p:spPr/>
        <p:txBody>
          <a:bodyPr>
            <a:noAutofit/>
          </a:bodyPr>
          <a:lstStyle/>
          <a:p>
            <a:r>
              <a:rPr lang="en-US" sz="9600" b="1" dirty="0">
                <a:solidFill>
                  <a:srgbClr val="010EF4"/>
                </a:solidFill>
              </a:rPr>
              <a:t>RESULTS</a:t>
            </a:r>
          </a:p>
        </p:txBody>
      </p:sp>
      <p:sp>
        <p:nvSpPr>
          <p:cNvPr id="3" name="Content Placeholder 2">
            <a:extLst>
              <a:ext uri="{FF2B5EF4-FFF2-40B4-BE49-F238E27FC236}">
                <a16:creationId xmlns:a16="http://schemas.microsoft.com/office/drawing/2014/main" id="{6CF7BE42-FE8C-C123-859E-06C875038923}"/>
              </a:ext>
            </a:extLst>
          </p:cNvPr>
          <p:cNvSpPr>
            <a:spLocks noGrp="1"/>
          </p:cNvSpPr>
          <p:nvPr>
            <p:ph idx="1"/>
          </p:nvPr>
        </p:nvSpPr>
        <p:spPr>
          <a:xfrm>
            <a:off x="0" y="1600200"/>
            <a:ext cx="9144000" cy="5257800"/>
          </a:xfrm>
        </p:spPr>
        <p:txBody>
          <a:bodyPr>
            <a:normAutofit lnSpcReduction="10000"/>
          </a:bodyPr>
          <a:lstStyle/>
          <a:p>
            <a:pPr marL="0" indent="0">
              <a:buNone/>
            </a:pPr>
            <a:r>
              <a:rPr lang="en-US" b="1" dirty="0">
                <a:solidFill>
                  <a:srgbClr val="010EF4"/>
                </a:solidFill>
              </a:rPr>
              <a:t>These videos show that </a:t>
            </a:r>
            <a:r>
              <a:rPr lang="en-US" b="1" dirty="0" err="1">
                <a:solidFill>
                  <a:srgbClr val="010EF4"/>
                </a:solidFill>
              </a:rPr>
              <a:t>Biorock</a:t>
            </a:r>
            <a:r>
              <a:rPr lang="en-US" b="1" dirty="0">
                <a:solidFill>
                  <a:srgbClr val="010EF4"/>
                </a:solidFill>
              </a:rPr>
              <a:t> corals survived the worst hurricane in Saint Barthelemy history, and are now growing back a new reef crest where the old one used to be, the only place in the Caribbean where this is happening.</a:t>
            </a:r>
          </a:p>
          <a:p>
            <a:pPr marL="0" indent="0">
              <a:buNone/>
            </a:pPr>
            <a:r>
              <a:rPr lang="en-US" b="1" dirty="0">
                <a:solidFill>
                  <a:srgbClr val="010EF4"/>
                </a:solidFill>
              </a:rPr>
              <a:t>These videos don’t show the huge amounts of limestone that have disappeared due to erosion by boring sea urchins, who are grinding down the reef millimeter by millimeter. </a:t>
            </a:r>
          </a:p>
          <a:p>
            <a:pPr marL="0" indent="0">
              <a:buNone/>
            </a:pPr>
            <a:r>
              <a:rPr lang="en-US" b="1" dirty="0">
                <a:solidFill>
                  <a:srgbClr val="010EF4"/>
                </a:solidFill>
              </a:rPr>
              <a:t>Only fast coral growth with </a:t>
            </a:r>
            <a:r>
              <a:rPr lang="en-US" b="1" dirty="0" err="1">
                <a:solidFill>
                  <a:srgbClr val="010EF4"/>
                </a:solidFill>
              </a:rPr>
              <a:t>Biorock</a:t>
            </a:r>
            <a:r>
              <a:rPr lang="en-US" b="1" dirty="0">
                <a:solidFill>
                  <a:srgbClr val="010EF4"/>
                </a:solidFill>
              </a:rPr>
              <a:t> will regenerate the reefs and natural beaches.</a:t>
            </a:r>
          </a:p>
        </p:txBody>
      </p:sp>
    </p:spTree>
    <p:extLst>
      <p:ext uri="{BB962C8B-B14F-4D97-AF65-F5344CB8AC3E}">
        <p14:creationId xmlns:p14="http://schemas.microsoft.com/office/powerpoint/2010/main" val="2219164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EDAF-C377-D03B-B4CE-9A402AFEF7F5}"/>
              </a:ext>
            </a:extLst>
          </p:cNvPr>
          <p:cNvSpPr>
            <a:spLocks noGrp="1"/>
          </p:cNvSpPr>
          <p:nvPr>
            <p:ph type="title"/>
          </p:nvPr>
        </p:nvSpPr>
        <p:spPr/>
        <p:txBody>
          <a:bodyPr>
            <a:normAutofit fontScale="90000"/>
          </a:bodyPr>
          <a:lstStyle/>
          <a:p>
            <a:r>
              <a:rPr lang="en-US" b="1" dirty="0">
                <a:solidFill>
                  <a:srgbClr val="010EF4"/>
                </a:solidFill>
              </a:rPr>
              <a:t>The </a:t>
            </a:r>
            <a:r>
              <a:rPr lang="en-US" b="1" dirty="0" err="1">
                <a:solidFill>
                  <a:srgbClr val="010EF4"/>
                </a:solidFill>
              </a:rPr>
              <a:t>Biorock</a:t>
            </a:r>
            <a:r>
              <a:rPr lang="en-US" b="1" dirty="0">
                <a:solidFill>
                  <a:srgbClr val="010EF4"/>
                </a:solidFill>
              </a:rPr>
              <a:t> coral reef can expand to protect all </a:t>
            </a:r>
            <a:r>
              <a:rPr lang="en-US" b="1" dirty="0" err="1">
                <a:solidFill>
                  <a:srgbClr val="010EF4"/>
                </a:solidFill>
              </a:rPr>
              <a:t>Baie</a:t>
            </a:r>
            <a:r>
              <a:rPr lang="en-US" b="1" dirty="0">
                <a:solidFill>
                  <a:srgbClr val="010EF4"/>
                </a:solidFill>
              </a:rPr>
              <a:t> de Saint Jean</a:t>
            </a:r>
          </a:p>
        </p:txBody>
      </p:sp>
      <p:sp>
        <p:nvSpPr>
          <p:cNvPr id="3" name="Content Placeholder 2">
            <a:extLst>
              <a:ext uri="{FF2B5EF4-FFF2-40B4-BE49-F238E27FC236}">
                <a16:creationId xmlns:a16="http://schemas.microsoft.com/office/drawing/2014/main" id="{147797F8-D1D2-4419-FA32-37285FD3324C}"/>
              </a:ext>
            </a:extLst>
          </p:cNvPr>
          <p:cNvSpPr>
            <a:spLocks noGrp="1"/>
          </p:cNvSpPr>
          <p:nvPr>
            <p:ph idx="1"/>
          </p:nvPr>
        </p:nvSpPr>
        <p:spPr/>
        <p:txBody>
          <a:bodyPr>
            <a:normAutofit/>
          </a:bodyPr>
          <a:lstStyle/>
          <a:p>
            <a:pPr marL="0" indent="0">
              <a:buNone/>
            </a:pPr>
            <a:r>
              <a:rPr lang="en-US" b="1" dirty="0">
                <a:solidFill>
                  <a:srgbClr val="010EF4"/>
                </a:solidFill>
              </a:rPr>
              <a:t>The small pilot </a:t>
            </a:r>
            <a:r>
              <a:rPr lang="en-US" b="1" dirty="0" err="1">
                <a:solidFill>
                  <a:srgbClr val="010EF4"/>
                </a:solidFill>
              </a:rPr>
              <a:t>Biorock</a:t>
            </a:r>
            <a:r>
              <a:rPr lang="en-US" b="1" dirty="0">
                <a:solidFill>
                  <a:srgbClr val="010EF4"/>
                </a:solidFill>
              </a:rPr>
              <a:t> project could be expanded to protect all of </a:t>
            </a:r>
            <a:r>
              <a:rPr lang="en-US" b="1" dirty="0" err="1">
                <a:solidFill>
                  <a:srgbClr val="010EF4"/>
                </a:solidFill>
              </a:rPr>
              <a:t>Baie</a:t>
            </a:r>
            <a:r>
              <a:rPr lang="en-US" b="1" dirty="0">
                <a:solidFill>
                  <a:srgbClr val="010EF4"/>
                </a:solidFill>
              </a:rPr>
              <a:t> de Saint Jean, and grow back a natural beach.</a:t>
            </a:r>
          </a:p>
          <a:p>
            <a:pPr marL="0" indent="0">
              <a:buNone/>
            </a:pPr>
            <a:r>
              <a:rPr lang="en-US" b="1" dirty="0">
                <a:solidFill>
                  <a:srgbClr val="010EF4"/>
                </a:solidFill>
              </a:rPr>
              <a:t>Saint Barthelemy already has the scientific, diving, electrical, and maintenance capacity needed in Dr. Nathalie </a:t>
            </a:r>
            <a:r>
              <a:rPr lang="en-US" b="1" dirty="0" err="1">
                <a:solidFill>
                  <a:srgbClr val="010EF4"/>
                </a:solidFill>
              </a:rPr>
              <a:t>Ledee</a:t>
            </a:r>
            <a:r>
              <a:rPr lang="en-US" b="1" dirty="0">
                <a:solidFill>
                  <a:srgbClr val="010EF4"/>
                </a:solidFill>
              </a:rPr>
              <a:t>, Turenne Laplace, Rudi Laplace, Tom </a:t>
            </a:r>
            <a:r>
              <a:rPr lang="en-US" b="1" dirty="0" err="1">
                <a:solidFill>
                  <a:srgbClr val="010EF4"/>
                </a:solidFill>
              </a:rPr>
              <a:t>Farago</a:t>
            </a:r>
            <a:r>
              <a:rPr lang="en-US" b="1" dirty="0">
                <a:solidFill>
                  <a:srgbClr val="010EF4"/>
                </a:solidFill>
              </a:rPr>
              <a:t>-Szekeres, and others to rapidly implement large scale projects.</a:t>
            </a:r>
          </a:p>
        </p:txBody>
      </p:sp>
    </p:spTree>
    <p:extLst>
      <p:ext uri="{BB962C8B-B14F-4D97-AF65-F5344CB8AC3E}">
        <p14:creationId xmlns:p14="http://schemas.microsoft.com/office/powerpoint/2010/main" val="153000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994B-DE63-6C65-AB26-19AC111781DF}"/>
              </a:ext>
            </a:extLst>
          </p:cNvPr>
          <p:cNvSpPr>
            <a:spLocks noGrp="1"/>
          </p:cNvSpPr>
          <p:nvPr>
            <p:ph type="title"/>
          </p:nvPr>
        </p:nvSpPr>
        <p:spPr/>
        <p:txBody>
          <a:bodyPr/>
          <a:lstStyle/>
          <a:p>
            <a:r>
              <a:rPr lang="en-US" b="1" dirty="0">
                <a:solidFill>
                  <a:srgbClr val="010EF4"/>
                </a:solidFill>
              </a:rPr>
              <a:t>Coral bleaching emergency</a:t>
            </a:r>
          </a:p>
        </p:txBody>
      </p:sp>
      <p:sp>
        <p:nvSpPr>
          <p:cNvPr id="3" name="Content Placeholder 2">
            <a:extLst>
              <a:ext uri="{FF2B5EF4-FFF2-40B4-BE49-F238E27FC236}">
                <a16:creationId xmlns:a16="http://schemas.microsoft.com/office/drawing/2014/main" id="{FDAC8AAC-6616-29AB-1762-BD40F8B4B376}"/>
              </a:ext>
            </a:extLst>
          </p:cNvPr>
          <p:cNvSpPr>
            <a:spLocks noGrp="1"/>
          </p:cNvSpPr>
          <p:nvPr>
            <p:ph idx="1"/>
          </p:nvPr>
        </p:nvSpPr>
        <p:spPr/>
        <p:txBody>
          <a:bodyPr>
            <a:normAutofit fontScale="92500" lnSpcReduction="10000"/>
          </a:bodyPr>
          <a:lstStyle/>
          <a:p>
            <a:pPr marL="0" indent="0">
              <a:buNone/>
            </a:pPr>
            <a:r>
              <a:rPr lang="en-US" b="1" dirty="0">
                <a:solidFill>
                  <a:srgbClr val="010EF4"/>
                </a:solidFill>
              </a:rPr>
              <a:t>The following image is yesterday’s NOAA satellite Coral Bleaching </a:t>
            </a:r>
            <a:r>
              <a:rPr lang="en-US" b="1" dirty="0" err="1">
                <a:solidFill>
                  <a:srgbClr val="010EF4"/>
                </a:solidFill>
              </a:rPr>
              <a:t>HotSpot</a:t>
            </a:r>
            <a:r>
              <a:rPr lang="en-US" b="1" dirty="0">
                <a:solidFill>
                  <a:srgbClr val="010EF4"/>
                </a:solidFill>
              </a:rPr>
              <a:t> map. Corals in yellow areas will bleach in a month, in orange areas they will die after a month. The entire Caribbean is bleaching severely right now and most coral will not survive except those on </a:t>
            </a:r>
            <a:r>
              <a:rPr lang="en-US" b="1" dirty="0" err="1">
                <a:solidFill>
                  <a:srgbClr val="010EF4"/>
                </a:solidFill>
              </a:rPr>
              <a:t>Biorock</a:t>
            </a:r>
            <a:r>
              <a:rPr lang="en-US" b="1" dirty="0">
                <a:solidFill>
                  <a:srgbClr val="010EF4"/>
                </a:solidFill>
              </a:rPr>
              <a:t> reefs.</a:t>
            </a:r>
          </a:p>
          <a:p>
            <a:pPr marL="0" indent="0">
              <a:buNone/>
            </a:pPr>
            <a:r>
              <a:rPr lang="en-US" b="1" dirty="0" err="1">
                <a:solidFill>
                  <a:srgbClr val="010EF4"/>
                </a:solidFill>
              </a:rPr>
              <a:t>Biorock</a:t>
            </a:r>
            <a:r>
              <a:rPr lang="en-US" b="1" dirty="0">
                <a:solidFill>
                  <a:srgbClr val="010EF4"/>
                </a:solidFill>
              </a:rPr>
              <a:t> Coral Arks are critically needed everywhere in the Caribbean to regenerate reefs, fisheries, biodiversity, and beaches.</a:t>
            </a:r>
          </a:p>
          <a:p>
            <a:pPr marL="0" indent="0">
              <a:buNone/>
            </a:pPr>
            <a:r>
              <a:rPr lang="en-US" b="1" dirty="0">
                <a:solidFill>
                  <a:srgbClr val="010EF4"/>
                </a:solidFill>
              </a:rPr>
              <a:t>Saint Barthelemy must take the lead, now!</a:t>
            </a:r>
          </a:p>
        </p:txBody>
      </p:sp>
    </p:spTree>
    <p:extLst>
      <p:ext uri="{BB962C8B-B14F-4D97-AF65-F5344CB8AC3E}">
        <p14:creationId xmlns:p14="http://schemas.microsoft.com/office/powerpoint/2010/main" val="3512881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A4AC8-A64B-1A7F-9F98-26A3BBB1E3B0}"/>
              </a:ext>
            </a:extLst>
          </p:cNvPr>
          <p:cNvSpPr>
            <a:spLocks noGrp="1"/>
          </p:cNvSpPr>
          <p:nvPr>
            <p:ph type="title"/>
          </p:nvPr>
        </p:nvSpPr>
        <p:spPr>
          <a:xfrm>
            <a:off x="457200" y="115614"/>
            <a:ext cx="8229600" cy="1177730"/>
          </a:xfrm>
        </p:spPr>
        <p:txBody>
          <a:bodyPr>
            <a:normAutofit fontScale="90000"/>
          </a:bodyPr>
          <a:lstStyle/>
          <a:p>
            <a:r>
              <a:rPr lang="en-US" b="1" dirty="0">
                <a:solidFill>
                  <a:srgbClr val="010EF4"/>
                </a:solidFill>
              </a:rPr>
              <a:t>Latest coral bleaching </a:t>
            </a:r>
            <a:r>
              <a:rPr lang="en-US" b="1" dirty="0" err="1">
                <a:solidFill>
                  <a:srgbClr val="010EF4"/>
                </a:solidFill>
              </a:rPr>
              <a:t>HotSpot</a:t>
            </a:r>
            <a:r>
              <a:rPr lang="en-US" b="1" dirty="0">
                <a:solidFill>
                  <a:srgbClr val="010EF4"/>
                </a:solidFill>
              </a:rPr>
              <a:t> map:</a:t>
            </a:r>
            <a:br>
              <a:rPr lang="en-US" b="1" dirty="0">
                <a:solidFill>
                  <a:srgbClr val="010EF4"/>
                </a:solidFill>
              </a:rPr>
            </a:br>
            <a:r>
              <a:rPr lang="en-US" b="1" dirty="0">
                <a:solidFill>
                  <a:srgbClr val="010EF4"/>
                </a:solidFill>
              </a:rPr>
              <a:t>Entire Caribbean bleaching</a:t>
            </a:r>
          </a:p>
        </p:txBody>
      </p:sp>
      <p:pic>
        <p:nvPicPr>
          <p:cNvPr id="1026" name="Picture 2">
            <a:extLst>
              <a:ext uri="{FF2B5EF4-FFF2-40B4-BE49-F238E27FC236}">
                <a16:creationId xmlns:a16="http://schemas.microsoft.com/office/drawing/2014/main" id="{D7140AD0-6184-15E7-7B9E-A3BCCAB5AC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970" y="1293344"/>
            <a:ext cx="8449189" cy="513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27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475D32-74B1-7528-D774-F02AF3E51C49}"/>
              </a:ext>
            </a:extLst>
          </p:cNvPr>
          <p:cNvSpPr>
            <a:spLocks noGrp="1"/>
          </p:cNvSpPr>
          <p:nvPr>
            <p:ph idx="1"/>
          </p:nvPr>
        </p:nvSpPr>
        <p:spPr>
          <a:xfrm>
            <a:off x="457200" y="837282"/>
            <a:ext cx="8686800" cy="6020719"/>
          </a:xfrm>
        </p:spPr>
        <p:txBody>
          <a:bodyPr>
            <a:normAutofit fontScale="85000" lnSpcReduction="20000"/>
          </a:bodyPr>
          <a:lstStyle/>
          <a:p>
            <a:pPr marL="0" indent="0">
              <a:buNone/>
            </a:pPr>
            <a:r>
              <a:rPr lang="en-US" sz="2800" b="1" dirty="0">
                <a:solidFill>
                  <a:srgbClr val="010EF4"/>
                </a:solidFill>
                <a:hlinkClick r:id="rId2"/>
              </a:rPr>
              <a:t>https://www.globalcoral.org/biorock-grows-back-saint-barthelemy-reefs-2023-cres-report/</a:t>
            </a:r>
            <a:endParaRPr lang="en-US" sz="2800" b="1" dirty="0">
              <a:solidFill>
                <a:srgbClr val="010EF4"/>
              </a:solidFill>
            </a:endParaRPr>
          </a:p>
          <a:p>
            <a:pPr marL="0" indent="0">
              <a:buNone/>
            </a:pPr>
            <a:endParaRPr lang="en-US" sz="2800" b="1" dirty="0">
              <a:solidFill>
                <a:srgbClr val="010EF4"/>
              </a:solidFill>
            </a:endParaRPr>
          </a:p>
          <a:p>
            <a:pPr marL="0" indent="0">
              <a:buNone/>
            </a:pPr>
            <a:r>
              <a:rPr lang="en-US" sz="2800" b="1" dirty="0">
                <a:solidFill>
                  <a:srgbClr val="010EF4"/>
                </a:solidFill>
                <a:hlinkClick r:id="rId3"/>
              </a:rPr>
              <a:t>https://www.crespr.org/post/reporte-de-visita-arrecifes-biorock-isla-de-san-bartolom%C3%A9-en-el-caribe-2023</a:t>
            </a:r>
            <a:endParaRPr lang="en-US" sz="2800" b="1" dirty="0">
              <a:solidFill>
                <a:srgbClr val="010EF4"/>
              </a:solidFill>
            </a:endParaRPr>
          </a:p>
          <a:p>
            <a:pPr marL="0" indent="0">
              <a:buNone/>
            </a:pPr>
            <a:endParaRPr lang="en-US" sz="2800" b="1" dirty="0">
              <a:solidFill>
                <a:srgbClr val="010EF4"/>
              </a:solidFill>
            </a:endParaRPr>
          </a:p>
          <a:p>
            <a:pPr marL="0" indent="0">
              <a:buNone/>
            </a:pPr>
            <a:r>
              <a:rPr lang="en-US" sz="2800" b="1" dirty="0">
                <a:solidFill>
                  <a:srgbClr val="010EF4"/>
                </a:solidFill>
              </a:rPr>
              <a:t>More on </a:t>
            </a:r>
            <a:r>
              <a:rPr lang="en-US" sz="2800" b="1" dirty="0" err="1">
                <a:solidFill>
                  <a:srgbClr val="010EF4"/>
                </a:solidFill>
              </a:rPr>
              <a:t>Biorock</a:t>
            </a:r>
            <a:r>
              <a:rPr lang="en-US" sz="2800" b="1" dirty="0">
                <a:solidFill>
                  <a:srgbClr val="010EF4"/>
                </a:solidFill>
              </a:rPr>
              <a:t> shore protection:</a:t>
            </a:r>
          </a:p>
          <a:p>
            <a:pPr marL="0" indent="0">
              <a:buNone/>
            </a:pPr>
            <a:endParaRPr lang="en-US" sz="2800" b="1" dirty="0">
              <a:solidFill>
                <a:srgbClr val="010EF4"/>
              </a:solidFill>
            </a:endParaRPr>
          </a:p>
          <a:p>
            <a:pPr marL="0" indent="0">
              <a:buNone/>
            </a:pPr>
            <a:r>
              <a:rPr lang="en-US" sz="2800" b="1" dirty="0" err="1">
                <a:solidFill>
                  <a:srgbClr val="010EF4"/>
                </a:solidFill>
              </a:rPr>
              <a:t>Biorock</a:t>
            </a:r>
            <a:r>
              <a:rPr lang="en-US" sz="2800" b="1" dirty="0">
                <a:solidFill>
                  <a:srgbClr val="010EF4"/>
                </a:solidFill>
              </a:rPr>
              <a:t>® Technology for Climate Proofing Beaches, Regenerating Marine Ecosystems, Sustainable Mariculture, Blue Carbon sequestration, climate change adaptation, and producing cheaper and harder carbon-neutral or carbon-negative  building materials in the sea.</a:t>
            </a:r>
          </a:p>
          <a:p>
            <a:pPr marL="0" indent="0">
              <a:buNone/>
            </a:pPr>
            <a:r>
              <a:rPr lang="en-US" sz="2800" b="1" dirty="0">
                <a:solidFill>
                  <a:srgbClr val="010EF4"/>
                </a:solidFill>
              </a:rPr>
              <a:t>Side Event at the United Nations Ocean Conference, Lisbon, Portugal, June 30 2022 by Dr. Tom Goreau, Chief Scientist, Blue Regeneration:</a:t>
            </a:r>
          </a:p>
          <a:p>
            <a:pPr marL="0" indent="0">
              <a:buNone/>
            </a:pPr>
            <a:r>
              <a:rPr lang="en-US" sz="2800" b="1" dirty="0">
                <a:solidFill>
                  <a:srgbClr val="010EF4"/>
                </a:solidFill>
                <a:hlinkClick r:id="rId4"/>
              </a:rPr>
              <a:t>https://www.youtube.com/watch?v=6wDwCsxx4Q8</a:t>
            </a:r>
            <a:endParaRPr lang="en-US" sz="2800" b="1" dirty="0">
              <a:solidFill>
                <a:srgbClr val="010EF4"/>
              </a:solidFill>
            </a:endParaRPr>
          </a:p>
          <a:p>
            <a:pPr marL="0" indent="0">
              <a:buNone/>
            </a:pPr>
            <a:endParaRPr lang="en-US" b="1" dirty="0">
              <a:solidFill>
                <a:srgbClr val="010EF4"/>
              </a:solidFill>
            </a:endParaRPr>
          </a:p>
          <a:p>
            <a:pPr marL="0" indent="0">
              <a:buNone/>
            </a:pPr>
            <a:endParaRPr lang="en-US" b="1" dirty="0">
              <a:solidFill>
                <a:srgbClr val="010EF4"/>
              </a:solidFill>
            </a:endParaRPr>
          </a:p>
          <a:p>
            <a:pPr marL="0" indent="0">
              <a:buNone/>
            </a:pPr>
            <a:endParaRPr lang="en-US" b="1" dirty="0">
              <a:solidFill>
                <a:srgbClr val="010EF4"/>
              </a:solidFill>
            </a:endParaRPr>
          </a:p>
          <a:p>
            <a:pPr marL="0" indent="0">
              <a:buNone/>
            </a:pPr>
            <a:endParaRPr lang="en-US" dirty="0">
              <a:solidFill>
                <a:srgbClr val="010EF4"/>
              </a:solidFill>
            </a:endParaRPr>
          </a:p>
        </p:txBody>
      </p:sp>
      <p:sp>
        <p:nvSpPr>
          <p:cNvPr id="6" name="TextBox 5">
            <a:extLst>
              <a:ext uri="{FF2B5EF4-FFF2-40B4-BE49-F238E27FC236}">
                <a16:creationId xmlns:a16="http://schemas.microsoft.com/office/drawing/2014/main" id="{8C18AB18-88C9-EB68-A79F-6EE250DD7E2A}"/>
              </a:ext>
            </a:extLst>
          </p:cNvPr>
          <p:cNvSpPr txBox="1"/>
          <p:nvPr/>
        </p:nvSpPr>
        <p:spPr>
          <a:xfrm>
            <a:off x="457200" y="242371"/>
            <a:ext cx="4538182" cy="461665"/>
          </a:xfrm>
          <a:prstGeom prst="rect">
            <a:avLst/>
          </a:prstGeom>
          <a:noFill/>
        </p:spPr>
        <p:txBody>
          <a:bodyPr wrap="square" rtlCol="0">
            <a:spAutoFit/>
          </a:bodyPr>
          <a:lstStyle/>
          <a:p>
            <a:r>
              <a:rPr lang="en-US" sz="2400" b="1" dirty="0" err="1">
                <a:solidFill>
                  <a:srgbClr val="010EF4"/>
                </a:solidFill>
              </a:rPr>
              <a:t>Biorock</a:t>
            </a:r>
            <a:r>
              <a:rPr lang="en-US" sz="2400" b="1" dirty="0">
                <a:solidFill>
                  <a:srgbClr val="010EF4"/>
                </a:solidFill>
              </a:rPr>
              <a:t> Saint Barthelemy Report:</a:t>
            </a:r>
          </a:p>
        </p:txBody>
      </p:sp>
    </p:spTree>
    <p:extLst>
      <p:ext uri="{BB962C8B-B14F-4D97-AF65-F5344CB8AC3E}">
        <p14:creationId xmlns:p14="http://schemas.microsoft.com/office/powerpoint/2010/main" val="183731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FBC7-A17A-C611-4764-AF376A279C77}"/>
              </a:ext>
            </a:extLst>
          </p:cNvPr>
          <p:cNvSpPr>
            <a:spLocks noGrp="1"/>
          </p:cNvSpPr>
          <p:nvPr>
            <p:ph type="title"/>
          </p:nvPr>
        </p:nvSpPr>
        <p:spPr/>
        <p:txBody>
          <a:bodyPr>
            <a:noAutofit/>
          </a:bodyPr>
          <a:lstStyle/>
          <a:p>
            <a:r>
              <a:rPr lang="en-US" sz="8000" b="1" dirty="0">
                <a:solidFill>
                  <a:srgbClr val="0D14FF"/>
                </a:solidFill>
              </a:rPr>
              <a:t>More information:</a:t>
            </a:r>
            <a:endParaRPr lang="en-US" sz="8000" dirty="0"/>
          </a:p>
        </p:txBody>
      </p:sp>
      <p:sp>
        <p:nvSpPr>
          <p:cNvPr id="3" name="Content Placeholder 2">
            <a:extLst>
              <a:ext uri="{FF2B5EF4-FFF2-40B4-BE49-F238E27FC236}">
                <a16:creationId xmlns:a16="http://schemas.microsoft.com/office/drawing/2014/main" id="{BC47E1E6-253F-4546-F5A2-D6F9BD6801D4}"/>
              </a:ext>
            </a:extLst>
          </p:cNvPr>
          <p:cNvSpPr>
            <a:spLocks noGrp="1"/>
          </p:cNvSpPr>
          <p:nvPr>
            <p:ph idx="1"/>
          </p:nvPr>
        </p:nvSpPr>
        <p:spPr>
          <a:xfrm>
            <a:off x="457200" y="2170323"/>
            <a:ext cx="8229600" cy="3426246"/>
          </a:xfrm>
        </p:spPr>
        <p:txBody>
          <a:bodyPr/>
          <a:lstStyle/>
          <a:p>
            <a:pPr marL="0" indent="0" algn="ctr">
              <a:buNone/>
            </a:pPr>
            <a:r>
              <a:rPr lang="en-US" sz="5400" b="1" dirty="0">
                <a:solidFill>
                  <a:srgbClr val="0D14FF"/>
                </a:solidFill>
                <a:hlinkClick r:id="rId2"/>
              </a:rPr>
              <a:t>www.globalcoral.org</a:t>
            </a:r>
            <a:endParaRPr lang="en-US" sz="5400" b="1" dirty="0">
              <a:solidFill>
                <a:srgbClr val="0D14FF"/>
              </a:solidFill>
            </a:endParaRPr>
          </a:p>
          <a:p>
            <a:pPr marL="0" indent="0" algn="ctr">
              <a:buNone/>
            </a:pPr>
            <a:r>
              <a:rPr lang="en-US" sz="5400" b="1" dirty="0">
                <a:solidFill>
                  <a:srgbClr val="0D14FF"/>
                </a:solidFill>
                <a:hlinkClick r:id="rId3"/>
              </a:rPr>
              <a:t>www.blueregeneration.com</a:t>
            </a:r>
            <a:endParaRPr lang="en-US" sz="5400" b="1" dirty="0">
              <a:solidFill>
                <a:srgbClr val="0D14FF"/>
              </a:solidFill>
            </a:endParaRPr>
          </a:p>
          <a:p>
            <a:pPr marL="0" indent="0" algn="ctr">
              <a:buNone/>
            </a:pPr>
            <a:r>
              <a:rPr lang="en-US" sz="5400" b="1" dirty="0" err="1">
                <a:solidFill>
                  <a:srgbClr val="0D14FF"/>
                </a:solidFill>
              </a:rPr>
              <a:t>Goreau@globalcoral.org</a:t>
            </a:r>
            <a:endParaRPr lang="en-US" sz="5400" b="1" dirty="0">
              <a:solidFill>
                <a:srgbClr val="0D14FF"/>
              </a:solidFill>
            </a:endParaRPr>
          </a:p>
          <a:p>
            <a:pPr marL="0" indent="0">
              <a:buNone/>
            </a:pPr>
            <a:endParaRPr lang="en-US" dirty="0"/>
          </a:p>
        </p:txBody>
      </p:sp>
    </p:spTree>
    <p:extLst>
      <p:ext uri="{BB962C8B-B14F-4D97-AF65-F5344CB8AC3E}">
        <p14:creationId xmlns:p14="http://schemas.microsoft.com/office/powerpoint/2010/main" val="312041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9D23AF-AE62-D3F5-E795-0F99BAB4BA4A}"/>
              </a:ext>
            </a:extLst>
          </p:cNvPr>
          <p:cNvSpPr txBox="1"/>
          <p:nvPr/>
        </p:nvSpPr>
        <p:spPr>
          <a:xfrm>
            <a:off x="0" y="0"/>
            <a:ext cx="9143999" cy="6863417"/>
          </a:xfrm>
          <a:prstGeom prst="rect">
            <a:avLst/>
          </a:prstGeom>
          <a:noFill/>
        </p:spPr>
        <p:txBody>
          <a:bodyPr wrap="square" rtlCol="0">
            <a:spAutoFit/>
          </a:bodyPr>
          <a:lstStyle/>
          <a:p>
            <a:r>
              <a:rPr lang="en-US" sz="4400" b="1" dirty="0">
                <a:solidFill>
                  <a:srgbClr val="010EF4"/>
                </a:solidFill>
              </a:rPr>
              <a:t>I’m very sorry that I don’t speak French and can’t be personally with you in Saint Barthelemy.</a:t>
            </a:r>
          </a:p>
          <a:p>
            <a:endParaRPr lang="en-US" sz="4400" b="1" dirty="0">
              <a:solidFill>
                <a:srgbClr val="010EF4"/>
              </a:solidFill>
            </a:endParaRPr>
          </a:p>
          <a:p>
            <a:r>
              <a:rPr lang="en-US" sz="4400" b="1" dirty="0">
                <a:solidFill>
                  <a:srgbClr val="010EF4"/>
                </a:solidFill>
              </a:rPr>
              <a:t>What Dr. Nathalie </a:t>
            </a:r>
            <a:r>
              <a:rPr lang="en-US" sz="4400" b="1" dirty="0" err="1">
                <a:solidFill>
                  <a:srgbClr val="010EF4"/>
                </a:solidFill>
              </a:rPr>
              <a:t>Ledee</a:t>
            </a:r>
            <a:r>
              <a:rPr lang="en-US" sz="4400" b="1" dirty="0">
                <a:solidFill>
                  <a:srgbClr val="010EF4"/>
                </a:solidFill>
              </a:rPr>
              <a:t> and Tom </a:t>
            </a:r>
            <a:r>
              <a:rPr lang="en-US" sz="4400" b="1" dirty="0" err="1">
                <a:solidFill>
                  <a:srgbClr val="010EF4"/>
                </a:solidFill>
              </a:rPr>
              <a:t>Farago</a:t>
            </a:r>
            <a:r>
              <a:rPr lang="en-US" sz="4400" b="1" dirty="0">
                <a:solidFill>
                  <a:srgbClr val="010EF4"/>
                </a:solidFill>
              </a:rPr>
              <a:t>-Szekeres have just shown you is astonishing, magnificent, the most important coral reef restoration project in the Caribbean, the only one growing back the coral reef crest.</a:t>
            </a:r>
          </a:p>
        </p:txBody>
      </p:sp>
    </p:spTree>
    <p:extLst>
      <p:ext uri="{BB962C8B-B14F-4D97-AF65-F5344CB8AC3E}">
        <p14:creationId xmlns:p14="http://schemas.microsoft.com/office/powerpoint/2010/main" val="1036129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FC6319-CC8E-6CDF-0266-8F795E1D40F3}"/>
              </a:ext>
            </a:extLst>
          </p:cNvPr>
          <p:cNvSpPr txBox="1"/>
          <p:nvPr/>
        </p:nvSpPr>
        <p:spPr>
          <a:xfrm>
            <a:off x="0" y="58846"/>
            <a:ext cx="9144000" cy="7417415"/>
          </a:xfrm>
          <a:prstGeom prst="rect">
            <a:avLst/>
          </a:prstGeom>
          <a:noFill/>
        </p:spPr>
        <p:txBody>
          <a:bodyPr wrap="square">
            <a:spAutoFit/>
          </a:bodyPr>
          <a:lstStyle/>
          <a:p>
            <a:r>
              <a:rPr lang="en-US" sz="4000" b="1" dirty="0">
                <a:solidFill>
                  <a:srgbClr val="010EF4"/>
                </a:solidFill>
              </a:rPr>
              <a:t>50 years ago St. Jean had a wide, natural beach, not one dredged, pumped, or dumped.</a:t>
            </a:r>
          </a:p>
          <a:p>
            <a:r>
              <a:rPr lang="en-US" sz="4000" b="1" dirty="0">
                <a:solidFill>
                  <a:srgbClr val="010EF4"/>
                </a:solidFill>
              </a:rPr>
              <a:t>Corals grew right up to the water surface, and you couldn’t swim over the reef.</a:t>
            </a:r>
          </a:p>
          <a:p>
            <a:r>
              <a:rPr lang="en-US" sz="4000" b="1" dirty="0">
                <a:solidFill>
                  <a:srgbClr val="010EF4"/>
                </a:solidFill>
              </a:rPr>
              <a:t>If Hurricanes broke them, they grew back in years.</a:t>
            </a:r>
          </a:p>
          <a:p>
            <a:r>
              <a:rPr lang="en-US" sz="4000" b="1" dirty="0">
                <a:solidFill>
                  <a:srgbClr val="010EF4"/>
                </a:solidFill>
              </a:rPr>
              <a:t>In 1979 they died from a disease whose pathogen was never identified.</a:t>
            </a:r>
          </a:p>
          <a:p>
            <a:r>
              <a:rPr lang="en-US" sz="4000" b="1" dirty="0">
                <a:solidFill>
                  <a:srgbClr val="010EF4"/>
                </a:solidFill>
              </a:rPr>
              <a:t>The reefs, the fisheries, and the beaches never really recovered.</a:t>
            </a:r>
          </a:p>
          <a:p>
            <a:r>
              <a:rPr lang="en-US" b="1" dirty="0">
                <a:solidFill>
                  <a:srgbClr val="010EF4"/>
                </a:solidFill>
              </a:rPr>
              <a:t> </a:t>
            </a:r>
            <a:endParaRPr lang="en-US" sz="1800" b="1" dirty="0">
              <a:solidFill>
                <a:srgbClr val="010EF4"/>
              </a:solidFill>
            </a:endParaRPr>
          </a:p>
          <a:p>
            <a:endParaRPr lang="en-US" sz="1800" b="1" dirty="0">
              <a:solidFill>
                <a:srgbClr val="010EF4"/>
              </a:solidFill>
            </a:endParaRPr>
          </a:p>
        </p:txBody>
      </p:sp>
    </p:spTree>
    <p:extLst>
      <p:ext uri="{BB962C8B-B14F-4D97-AF65-F5344CB8AC3E}">
        <p14:creationId xmlns:p14="http://schemas.microsoft.com/office/powerpoint/2010/main" val="3129035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972C-7BB3-F8D1-93F3-313B483AC467}"/>
              </a:ext>
            </a:extLst>
          </p:cNvPr>
          <p:cNvSpPr>
            <a:spLocks noGrp="1"/>
          </p:cNvSpPr>
          <p:nvPr>
            <p:ph type="title"/>
          </p:nvPr>
        </p:nvSpPr>
        <p:spPr>
          <a:xfrm>
            <a:off x="0" y="0"/>
            <a:ext cx="9143998" cy="762001"/>
          </a:xfrm>
        </p:spPr>
        <p:txBody>
          <a:bodyPr>
            <a:noAutofit/>
          </a:bodyPr>
          <a:lstStyle/>
          <a:p>
            <a:r>
              <a:rPr lang="en-US" sz="2400" b="1" dirty="0">
                <a:solidFill>
                  <a:srgbClr val="010EF4"/>
                </a:solidFill>
              </a:rPr>
              <a:t>Coral reef devastated by Hurricane Charlie in 1951 5.5 years after: </a:t>
            </a:r>
            <a:br>
              <a:rPr lang="en-US" sz="2400" b="1" dirty="0">
                <a:solidFill>
                  <a:srgbClr val="010EF4"/>
                </a:solidFill>
              </a:rPr>
            </a:br>
            <a:r>
              <a:rPr lang="en-US" sz="2400" b="1" dirty="0" err="1">
                <a:solidFill>
                  <a:srgbClr val="010EF4"/>
                </a:solidFill>
              </a:rPr>
              <a:t>Ocho</a:t>
            </a:r>
            <a:r>
              <a:rPr lang="en-US" sz="2400" b="1" dirty="0">
                <a:solidFill>
                  <a:srgbClr val="010EF4"/>
                </a:solidFill>
              </a:rPr>
              <a:t> Rios, Jamaica, 1957, Photo by T. F. Goreau</a:t>
            </a:r>
          </a:p>
        </p:txBody>
      </p:sp>
      <p:pic>
        <p:nvPicPr>
          <p:cNvPr id="5" name="Content Placeholder 4">
            <a:extLst>
              <a:ext uri="{FF2B5EF4-FFF2-40B4-BE49-F238E27FC236}">
                <a16:creationId xmlns:a16="http://schemas.microsoft.com/office/drawing/2014/main" id="{57270B47-6299-7C72-8470-CC48CC2365A4}"/>
              </a:ext>
            </a:extLst>
          </p:cNvPr>
          <p:cNvPicPr>
            <a:picLocks noGrp="1" noChangeAspect="1"/>
          </p:cNvPicPr>
          <p:nvPr>
            <p:ph idx="1"/>
          </p:nvPr>
        </p:nvPicPr>
        <p:blipFill>
          <a:blip r:embed="rId2"/>
          <a:stretch>
            <a:fillRect/>
          </a:stretch>
        </p:blipFill>
        <p:spPr>
          <a:xfrm>
            <a:off x="0" y="762001"/>
            <a:ext cx="9143999" cy="6095999"/>
          </a:xfrm>
        </p:spPr>
      </p:pic>
    </p:spTree>
    <p:extLst>
      <p:ext uri="{BB962C8B-B14F-4D97-AF65-F5344CB8AC3E}">
        <p14:creationId xmlns:p14="http://schemas.microsoft.com/office/powerpoint/2010/main" val="2205136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E8B5-72D4-C53A-9555-F789A36A8F83}"/>
              </a:ext>
            </a:extLst>
          </p:cNvPr>
          <p:cNvSpPr>
            <a:spLocks noGrp="1"/>
          </p:cNvSpPr>
          <p:nvPr>
            <p:ph type="title"/>
          </p:nvPr>
        </p:nvSpPr>
        <p:spPr>
          <a:xfrm>
            <a:off x="0" y="274638"/>
            <a:ext cx="9144000" cy="1143000"/>
          </a:xfrm>
        </p:spPr>
        <p:txBody>
          <a:bodyPr>
            <a:normAutofit fontScale="90000"/>
          </a:bodyPr>
          <a:lstStyle/>
          <a:p>
            <a:r>
              <a:rPr lang="en-US" b="1" dirty="0">
                <a:solidFill>
                  <a:srgbClr val="010EF4"/>
                </a:solidFill>
              </a:rPr>
              <a:t>Extinction of Caribbean coral reef crests</a:t>
            </a:r>
          </a:p>
        </p:txBody>
      </p:sp>
      <p:sp>
        <p:nvSpPr>
          <p:cNvPr id="3" name="Content Placeholder 2">
            <a:extLst>
              <a:ext uri="{FF2B5EF4-FFF2-40B4-BE49-F238E27FC236}">
                <a16:creationId xmlns:a16="http://schemas.microsoft.com/office/drawing/2014/main" id="{6958DA50-2B5F-3120-036F-7C0F3504EB9C}"/>
              </a:ext>
            </a:extLst>
          </p:cNvPr>
          <p:cNvSpPr>
            <a:spLocks noGrp="1"/>
          </p:cNvSpPr>
          <p:nvPr>
            <p:ph idx="1"/>
          </p:nvPr>
        </p:nvSpPr>
        <p:spPr>
          <a:xfrm>
            <a:off x="73572" y="1334813"/>
            <a:ext cx="9070428" cy="5523187"/>
          </a:xfrm>
        </p:spPr>
        <p:txBody>
          <a:bodyPr>
            <a:normAutofit/>
          </a:bodyPr>
          <a:lstStyle/>
          <a:p>
            <a:pPr marL="0" indent="0">
              <a:buNone/>
            </a:pPr>
            <a:r>
              <a:rPr lang="en-US" sz="3600" b="1" dirty="0">
                <a:solidFill>
                  <a:srgbClr val="010EF4"/>
                </a:solidFill>
              </a:rPr>
              <a:t>In 1951, Hurricane Charlie, the worst known to have hit Jamaica at that time, broke corals and flattened reefs around Jamaica, and blew the roof off our home.</a:t>
            </a:r>
          </a:p>
          <a:p>
            <a:pPr marL="0" indent="0">
              <a:buNone/>
            </a:pPr>
            <a:r>
              <a:rPr lang="en-US" sz="3600" b="1" dirty="0">
                <a:solidFill>
                  <a:srgbClr val="010EF4"/>
                </a:solidFill>
              </a:rPr>
              <a:t>Less than 5 and a half years later, it had regrown, as shown in the previous photo.</a:t>
            </a:r>
          </a:p>
          <a:p>
            <a:pPr marL="0" indent="0">
              <a:buNone/>
            </a:pPr>
            <a:r>
              <a:rPr lang="en-US" sz="3600" b="1" dirty="0">
                <a:solidFill>
                  <a:srgbClr val="010EF4"/>
                </a:solidFill>
              </a:rPr>
              <a:t>This no longer happens, the next figure shows places I personally know where the reef crest has disappeared, and beaches are eroding.</a:t>
            </a:r>
          </a:p>
        </p:txBody>
      </p:sp>
    </p:spTree>
    <p:extLst>
      <p:ext uri="{BB962C8B-B14F-4D97-AF65-F5344CB8AC3E}">
        <p14:creationId xmlns:p14="http://schemas.microsoft.com/office/powerpoint/2010/main" val="24623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60E1-2104-F52D-4D18-6BF0E8158268}"/>
              </a:ext>
            </a:extLst>
          </p:cNvPr>
          <p:cNvSpPr>
            <a:spLocks noGrp="1"/>
          </p:cNvSpPr>
          <p:nvPr>
            <p:ph type="title"/>
          </p:nvPr>
        </p:nvSpPr>
        <p:spPr>
          <a:xfrm>
            <a:off x="-1" y="0"/>
            <a:ext cx="9143999" cy="408024"/>
          </a:xfrm>
        </p:spPr>
        <p:txBody>
          <a:bodyPr>
            <a:noAutofit/>
          </a:bodyPr>
          <a:lstStyle/>
          <a:p>
            <a:r>
              <a:rPr lang="en-US" sz="3600" b="1" dirty="0">
                <a:solidFill>
                  <a:srgbClr val="010EF4"/>
                </a:solidFill>
              </a:rPr>
              <a:t>Caribbean coral reef crest extinction</a:t>
            </a:r>
          </a:p>
        </p:txBody>
      </p:sp>
      <p:pic>
        <p:nvPicPr>
          <p:cNvPr id="5" name="Content Placeholder 4">
            <a:extLst>
              <a:ext uri="{FF2B5EF4-FFF2-40B4-BE49-F238E27FC236}">
                <a16:creationId xmlns:a16="http://schemas.microsoft.com/office/drawing/2014/main" id="{409DBD1B-2953-5B16-3F5E-DE90A0A783D8}"/>
              </a:ext>
            </a:extLst>
          </p:cNvPr>
          <p:cNvPicPr>
            <a:picLocks noGrp="1" noChangeAspect="1"/>
          </p:cNvPicPr>
          <p:nvPr>
            <p:ph idx="1"/>
          </p:nvPr>
        </p:nvPicPr>
        <p:blipFill>
          <a:blip r:embed="rId2"/>
          <a:stretch>
            <a:fillRect/>
          </a:stretch>
        </p:blipFill>
        <p:spPr>
          <a:xfrm>
            <a:off x="0" y="408024"/>
            <a:ext cx="9144000" cy="6449975"/>
          </a:xfrm>
        </p:spPr>
      </p:pic>
    </p:spTree>
    <p:extLst>
      <p:ext uri="{BB962C8B-B14F-4D97-AF65-F5344CB8AC3E}">
        <p14:creationId xmlns:p14="http://schemas.microsoft.com/office/powerpoint/2010/main" val="1039405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04AA-FEC4-2D18-DF0F-26C38373AD71}"/>
              </a:ext>
            </a:extLst>
          </p:cNvPr>
          <p:cNvSpPr>
            <a:spLocks noGrp="1"/>
          </p:cNvSpPr>
          <p:nvPr>
            <p:ph type="title"/>
          </p:nvPr>
        </p:nvSpPr>
        <p:spPr>
          <a:xfrm>
            <a:off x="0" y="274638"/>
            <a:ext cx="9144000" cy="1143000"/>
          </a:xfrm>
        </p:spPr>
        <p:txBody>
          <a:bodyPr>
            <a:noAutofit/>
          </a:bodyPr>
          <a:lstStyle/>
          <a:p>
            <a:r>
              <a:rPr lang="en-US" sz="4800" b="1" dirty="0" err="1">
                <a:solidFill>
                  <a:srgbClr val="010EF4"/>
                </a:solidFill>
              </a:rPr>
              <a:t>Biorock</a:t>
            </a:r>
            <a:r>
              <a:rPr lang="en-US" sz="4800" b="1" dirty="0">
                <a:solidFill>
                  <a:srgbClr val="010EF4"/>
                </a:solidFill>
              </a:rPr>
              <a:t> Electric Reef Technology</a:t>
            </a:r>
          </a:p>
        </p:txBody>
      </p:sp>
      <p:sp>
        <p:nvSpPr>
          <p:cNvPr id="3" name="Content Placeholder 2">
            <a:extLst>
              <a:ext uri="{FF2B5EF4-FFF2-40B4-BE49-F238E27FC236}">
                <a16:creationId xmlns:a16="http://schemas.microsoft.com/office/drawing/2014/main" id="{78950D63-D789-8207-5EB6-32B571D68238}"/>
              </a:ext>
            </a:extLst>
          </p:cNvPr>
          <p:cNvSpPr>
            <a:spLocks noGrp="1"/>
          </p:cNvSpPr>
          <p:nvPr>
            <p:ph idx="1"/>
          </p:nvPr>
        </p:nvSpPr>
        <p:spPr>
          <a:xfrm>
            <a:off x="-1" y="1587062"/>
            <a:ext cx="9143999" cy="5270938"/>
          </a:xfrm>
        </p:spPr>
        <p:txBody>
          <a:bodyPr>
            <a:normAutofit/>
          </a:bodyPr>
          <a:lstStyle/>
          <a:p>
            <a:pPr marL="0" indent="0">
              <a:buNone/>
            </a:pPr>
            <a:r>
              <a:rPr lang="en-US" sz="4000" b="1" dirty="0">
                <a:solidFill>
                  <a:srgbClr val="010EF4"/>
                </a:solidFill>
              </a:rPr>
              <a:t>Invented in Jamaica in the 1980s.</a:t>
            </a:r>
          </a:p>
          <a:p>
            <a:pPr marL="0" indent="0">
              <a:buNone/>
            </a:pPr>
            <a:r>
              <a:rPr lang="en-US" sz="4000" b="1" dirty="0">
                <a:solidFill>
                  <a:srgbClr val="010EF4"/>
                </a:solidFill>
              </a:rPr>
              <a:t>Increases coral settlement, growth, survival, and resistance to severe temperature stress and pollution, and stimulates all other marine species.</a:t>
            </a:r>
          </a:p>
          <a:p>
            <a:pPr marL="0" indent="0">
              <a:buNone/>
            </a:pPr>
            <a:r>
              <a:rPr lang="en-US" sz="4000" b="1" dirty="0" err="1">
                <a:solidFill>
                  <a:srgbClr val="010EF4"/>
                </a:solidFill>
              </a:rPr>
              <a:t>Biorock</a:t>
            </a:r>
            <a:r>
              <a:rPr lang="en-US" sz="4000" b="1" dirty="0">
                <a:solidFill>
                  <a:srgbClr val="010EF4"/>
                </a:solidFill>
              </a:rPr>
              <a:t> Electric Reefs have been built all over the world, with most in Indonesia.</a:t>
            </a:r>
          </a:p>
        </p:txBody>
      </p:sp>
    </p:spTree>
    <p:extLst>
      <p:ext uri="{BB962C8B-B14F-4D97-AF65-F5344CB8AC3E}">
        <p14:creationId xmlns:p14="http://schemas.microsoft.com/office/powerpoint/2010/main" val="1008632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09CC-E062-DC75-F308-E409C068B700}"/>
              </a:ext>
            </a:extLst>
          </p:cNvPr>
          <p:cNvSpPr>
            <a:spLocks noGrp="1"/>
          </p:cNvSpPr>
          <p:nvPr>
            <p:ph type="title"/>
          </p:nvPr>
        </p:nvSpPr>
        <p:spPr>
          <a:xfrm>
            <a:off x="-1" y="274638"/>
            <a:ext cx="9144001" cy="1143000"/>
          </a:xfrm>
        </p:spPr>
        <p:txBody>
          <a:bodyPr>
            <a:noAutofit/>
          </a:bodyPr>
          <a:lstStyle/>
          <a:p>
            <a:r>
              <a:rPr lang="en-US" sz="7200" b="1" dirty="0" err="1">
                <a:solidFill>
                  <a:srgbClr val="010EF4"/>
                </a:solidFill>
              </a:rPr>
              <a:t>Biorock</a:t>
            </a:r>
            <a:r>
              <a:rPr lang="en-US" sz="7200" b="1" dirty="0">
                <a:solidFill>
                  <a:srgbClr val="010EF4"/>
                </a:solidFill>
              </a:rPr>
              <a:t> world projects</a:t>
            </a:r>
          </a:p>
        </p:txBody>
      </p:sp>
      <p:pic>
        <p:nvPicPr>
          <p:cNvPr id="5" name="Content Placeholder 4">
            <a:extLst>
              <a:ext uri="{FF2B5EF4-FFF2-40B4-BE49-F238E27FC236}">
                <a16:creationId xmlns:a16="http://schemas.microsoft.com/office/drawing/2014/main" id="{300593CC-DBD0-05C3-0BF8-8FC7DBF1BAA5}"/>
              </a:ext>
            </a:extLst>
          </p:cNvPr>
          <p:cNvPicPr>
            <a:picLocks noGrp="1" noChangeAspect="1"/>
          </p:cNvPicPr>
          <p:nvPr>
            <p:ph idx="1"/>
          </p:nvPr>
        </p:nvPicPr>
        <p:blipFill>
          <a:blip r:embed="rId2"/>
          <a:stretch>
            <a:fillRect/>
          </a:stretch>
        </p:blipFill>
        <p:spPr>
          <a:xfrm>
            <a:off x="-1" y="1934369"/>
            <a:ext cx="9142531" cy="4285561"/>
          </a:xfrm>
        </p:spPr>
      </p:pic>
    </p:spTree>
    <p:extLst>
      <p:ext uri="{BB962C8B-B14F-4D97-AF65-F5344CB8AC3E}">
        <p14:creationId xmlns:p14="http://schemas.microsoft.com/office/powerpoint/2010/main" val="1343815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A0DE-7CB2-F221-E00A-08FCE18801D1}"/>
              </a:ext>
            </a:extLst>
          </p:cNvPr>
          <p:cNvSpPr>
            <a:spLocks noGrp="1"/>
          </p:cNvSpPr>
          <p:nvPr>
            <p:ph type="title"/>
          </p:nvPr>
        </p:nvSpPr>
        <p:spPr>
          <a:xfrm>
            <a:off x="0" y="274638"/>
            <a:ext cx="9144000" cy="720149"/>
          </a:xfrm>
        </p:spPr>
        <p:txBody>
          <a:bodyPr>
            <a:noAutofit/>
          </a:bodyPr>
          <a:lstStyle/>
          <a:p>
            <a:r>
              <a:rPr lang="en-US" sz="6000" b="1" dirty="0" err="1">
                <a:solidFill>
                  <a:srgbClr val="010EF4"/>
                </a:solidFill>
              </a:rPr>
              <a:t>Biorock</a:t>
            </a:r>
            <a:r>
              <a:rPr lang="en-US" sz="6000" b="1" dirty="0">
                <a:solidFill>
                  <a:srgbClr val="010EF4"/>
                </a:solidFill>
              </a:rPr>
              <a:t> Caribbean projects</a:t>
            </a:r>
          </a:p>
        </p:txBody>
      </p:sp>
      <p:pic>
        <p:nvPicPr>
          <p:cNvPr id="5" name="Content Placeholder 4">
            <a:extLst>
              <a:ext uri="{FF2B5EF4-FFF2-40B4-BE49-F238E27FC236}">
                <a16:creationId xmlns:a16="http://schemas.microsoft.com/office/drawing/2014/main" id="{E4639F80-225D-5936-8804-1C14A27E602E}"/>
              </a:ext>
            </a:extLst>
          </p:cNvPr>
          <p:cNvPicPr>
            <a:picLocks noGrp="1" noChangeAspect="1"/>
          </p:cNvPicPr>
          <p:nvPr>
            <p:ph idx="1"/>
          </p:nvPr>
        </p:nvPicPr>
        <p:blipFill>
          <a:blip r:embed="rId2"/>
          <a:stretch>
            <a:fillRect/>
          </a:stretch>
        </p:blipFill>
        <p:spPr>
          <a:xfrm>
            <a:off x="-14379" y="1097494"/>
            <a:ext cx="9144000" cy="5760506"/>
          </a:xfrm>
        </p:spPr>
      </p:pic>
    </p:spTree>
    <p:extLst>
      <p:ext uri="{BB962C8B-B14F-4D97-AF65-F5344CB8AC3E}">
        <p14:creationId xmlns:p14="http://schemas.microsoft.com/office/powerpoint/2010/main" val="144465839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3235</TotalTime>
  <Words>860</Words>
  <Application>Microsoft Macintosh PowerPoint</Application>
  <PresentationFormat>On-screen Show (4:3)</PresentationFormat>
  <Paragraphs>61</Paragraphs>
  <Slides>19</Slides>
  <Notes>1</Notes>
  <HiddenSlides>0</HiddenSlides>
  <MMClips>2</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3" baseType="lpstr">
      <vt:lpstr>Arial</vt:lpstr>
      <vt:lpstr>Calibri</vt:lpstr>
      <vt:lpstr>Default Theme</vt:lpstr>
      <vt:lpstr>Microsoft Word Document</vt:lpstr>
      <vt:lpstr>Saint Barthelemy Biorock: Growing back the reef crest</vt:lpstr>
      <vt:lpstr>PowerPoint Presentation</vt:lpstr>
      <vt:lpstr>PowerPoint Presentation</vt:lpstr>
      <vt:lpstr>Coral reef devastated by Hurricane Charlie in 1951 5.5 years after:  Ocho Rios, Jamaica, 1957, Photo by T. F. Goreau</vt:lpstr>
      <vt:lpstr>Extinction of Caribbean coral reef crests</vt:lpstr>
      <vt:lpstr>Caribbean coral reef crest extinction</vt:lpstr>
      <vt:lpstr>Biorock Electric Reef Technology</vt:lpstr>
      <vt:lpstr>Biorock world projects</vt:lpstr>
      <vt:lpstr>Biorock Caribbean projects</vt:lpstr>
      <vt:lpstr>Caribbean Biorock projects</vt:lpstr>
      <vt:lpstr>Saint Barthelemy Biorock videos</vt:lpstr>
      <vt:lpstr>St. Jean, 2023, video Juan David Murcia</vt:lpstr>
      <vt:lpstr>St. Jean, 2023, video Juan David Murcia</vt:lpstr>
      <vt:lpstr>RESULTS</vt:lpstr>
      <vt:lpstr>The Biorock coral reef can expand to protect all Baie de Saint Jean</vt:lpstr>
      <vt:lpstr>Coral bleaching emergency</vt:lpstr>
      <vt:lpstr>Latest coral bleaching HotSpot map: Entire Caribbean bleaching</vt:lpstr>
      <vt:lpstr>PowerPoint Presentation</vt:lpstr>
      <vt:lpstr>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Saint Barthelemy Biorock</dc:title>
  <dc:creator>Tom Goreau</dc:creator>
  <cp:lastModifiedBy>Tom Goreau</cp:lastModifiedBy>
  <cp:revision>27</cp:revision>
  <dcterms:created xsi:type="dcterms:W3CDTF">2023-09-20T15:09:19Z</dcterms:created>
  <dcterms:modified xsi:type="dcterms:W3CDTF">2023-09-22T21:05:01Z</dcterms:modified>
</cp:coreProperties>
</file>