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57" r:id="rId2"/>
    <p:sldId id="259" r:id="rId3"/>
    <p:sldId id="258" r:id="rId4"/>
    <p:sldId id="274" r:id="rId5"/>
    <p:sldId id="288" r:id="rId6"/>
    <p:sldId id="285" r:id="rId7"/>
    <p:sldId id="260" r:id="rId8"/>
    <p:sldId id="272" r:id="rId9"/>
    <p:sldId id="267" r:id="rId10"/>
    <p:sldId id="278" r:id="rId11"/>
    <p:sldId id="277" r:id="rId12"/>
    <p:sldId id="273" r:id="rId13"/>
    <p:sldId id="279" r:id="rId14"/>
    <p:sldId id="275" r:id="rId15"/>
    <p:sldId id="276" r:id="rId16"/>
    <p:sldId id="269" r:id="rId17"/>
    <p:sldId id="280" r:id="rId18"/>
    <p:sldId id="281" r:id="rId19"/>
    <p:sldId id="284" r:id="rId20"/>
    <p:sldId id="283" r:id="rId21"/>
    <p:sldId id="282" r:id="rId22"/>
    <p:sldId id="291" r:id="rId23"/>
    <p:sldId id="292" r:id="rId24"/>
    <p:sldId id="287" r:id="rId25"/>
    <p:sldId id="271" r:id="rId26"/>
    <p:sldId id="263" r:id="rId27"/>
    <p:sldId id="26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38"/>
  </p:normalViewPr>
  <p:slideViewPr>
    <p:cSldViewPr snapToGrid="0" snapToObjects="1">
      <p:cViewPr>
        <p:scale>
          <a:sx n="106" d="100"/>
          <a:sy n="106" d="100"/>
        </p:scale>
        <p:origin x="1800"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BA1BF8-D721-BC49-88DF-DC9097811312}" type="datetimeFigureOut">
              <a:rPr lang="en-US" smtClean="0"/>
              <a:t>6/28/25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B68FF5-966B-2A45-80F7-D6BE2F4DD133}" type="slidenum">
              <a:rPr lang="en-US" smtClean="0"/>
              <a:t>‹#›</a:t>
            </a:fld>
            <a:endParaRPr lang="en-US"/>
          </a:p>
        </p:txBody>
      </p:sp>
    </p:spTree>
    <p:extLst>
      <p:ext uri="{BB962C8B-B14F-4D97-AF65-F5344CB8AC3E}">
        <p14:creationId xmlns:p14="http://schemas.microsoft.com/office/powerpoint/2010/main" val="1365835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23631E-2DA1-8746-AC24-9F387E08C991}" type="slidenum">
              <a:rPr lang="en-US" smtClean="0"/>
              <a:t>6</a:t>
            </a:fld>
            <a:endParaRPr lang="en-US"/>
          </a:p>
        </p:txBody>
      </p:sp>
    </p:spTree>
    <p:extLst>
      <p:ext uri="{BB962C8B-B14F-4D97-AF65-F5344CB8AC3E}">
        <p14:creationId xmlns:p14="http://schemas.microsoft.com/office/powerpoint/2010/main" val="717029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noProof="0"/>
              <a:t>Click to edit Master title style</a:t>
            </a:r>
          </a:p>
        </p:txBody>
      </p:sp>
      <p:sp>
        <p:nvSpPr>
          <p:cNvPr id="4099" name="Rectangle 3"/>
          <p:cNvSpPr>
            <a:spLocks noGrp="1" noChangeArrowheads="1"/>
          </p:cNvSpPr>
          <p:nvPr>
            <p:ph type="subTitle" sz="quarter" idx="1"/>
          </p:nvPr>
        </p:nvSpPr>
        <p:spPr>
          <a:xfrm>
            <a:off x="1371600" y="3886200"/>
            <a:ext cx="6400800" cy="1752600"/>
          </a:xfrm>
          <a:effectLst>
            <a:outerShdw blurRad="68580" dist="25399" dir="2700000" algn="ctr" rotWithShape="0">
              <a:srgbClr val="000000">
                <a:alpha val="75000"/>
              </a:srgbClr>
            </a:outerShdw>
          </a:effectLst>
        </p:spPr>
        <p:txBody>
          <a:bodyPr/>
          <a:lstStyle>
            <a:lvl1pPr marL="0" indent="0" algn="ctr">
              <a:buFontTx/>
              <a:buNone/>
              <a:defRPr/>
            </a:lvl1pPr>
          </a:lstStyle>
          <a:p>
            <a:pPr lvl="0"/>
            <a:r>
              <a:rPr lang="en-US" noProof="0"/>
              <a:t>Click to edit Master subtitle style</a:t>
            </a:r>
          </a:p>
        </p:txBody>
      </p:sp>
      <p:sp>
        <p:nvSpPr>
          <p:cNvPr id="4100"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4101" name="Rectangle 5"/>
          <p:cNvSpPr>
            <a:spLocks noGrp="1" noChangeArrowheads="1"/>
          </p:cNvSpPr>
          <p:nvPr>
            <p:ph type="ftr" sz="quarter" idx="3"/>
          </p:nvPr>
        </p:nvSpPr>
        <p:spPr>
          <a:effectLst>
            <a:outerShdw blurRad="68580" dist="25399" dir="2700000" algn="ctr" rotWithShape="0">
              <a:srgbClr val="000000">
                <a:alpha val="75000"/>
              </a:srgbClr>
            </a:outerShdw>
          </a:effectLst>
        </p:spPr>
        <p:txBody>
          <a:bodyPr/>
          <a:lstStyle>
            <a:lvl1pPr>
              <a:defRPr>
                <a:effectLst>
                  <a:outerShdw blurRad="38100" dist="38100" dir="2700000" algn="tl">
                    <a:srgbClr val="000000"/>
                  </a:outerShdw>
                </a:effectLst>
              </a:defRPr>
            </a:lvl1pPr>
          </a:lstStyle>
          <a:p>
            <a:endParaRPr lang="en-US">
              <a:solidFill>
                <a:srgbClr val="FFFFFF"/>
              </a:solidFill>
            </a:endParaRPr>
          </a:p>
        </p:txBody>
      </p:sp>
      <p:sp>
        <p:nvSpPr>
          <p:cNvPr id="4102" name="Rectangle 6"/>
          <p:cNvSpPr>
            <a:spLocks noGrp="1" noChangeArrowheads="1"/>
          </p:cNvSpPr>
          <p:nvPr>
            <p:ph type="sldNum" sz="quarter" idx="4"/>
          </p:nvPr>
        </p:nvSpPr>
        <p:spPr>
          <a:effectLst>
            <a:outerShdw blurRad="68580" dist="25399" dir="2700000" algn="ctr" rotWithShape="0">
              <a:srgbClr val="000000">
                <a:alpha val="75000"/>
              </a:srgbClr>
            </a:outerShdw>
          </a:effectLst>
        </p:spPr>
        <p:txBody>
          <a:bodyPr/>
          <a:lstStyle>
            <a:lvl1pPr>
              <a:defRPr>
                <a:effectLst>
                  <a:outerShdw blurRad="38100" dist="38100" dir="2700000" algn="tl">
                    <a:srgbClr val="000000"/>
                  </a:outerShdw>
                </a:effectLst>
              </a:defRPr>
            </a:lvl1pPr>
          </a:lstStyle>
          <a:p>
            <a:fld id="{90D5D67A-FF06-734A-80AF-6CDAA8E8FAD5}" type="slidenum">
              <a:rPr lang="en-US" smtClean="0">
                <a:solidFill>
                  <a:srgbClr val="FFFFFF"/>
                </a:solidFill>
              </a:rPr>
              <a:pPr/>
              <a:t>‹#›</a:t>
            </a:fld>
            <a:endParaRPr lang="en-US">
              <a:solidFill>
                <a:srgbClr val="FFFFFF"/>
              </a:solidFill>
            </a:endParaRPr>
          </a:p>
        </p:txBody>
      </p:sp>
      <p:sp>
        <p:nvSpPr>
          <p:cNvPr id="4103" name="Rectangle 7"/>
          <p:cNvSpPr>
            <a:spLocks noGrp="1" noChangeArrowheads="1"/>
          </p:cNvSpPr>
          <p:nvPr>
            <p:ph type="dt" sz="quarter" idx="2"/>
          </p:nvPr>
        </p:nvSpPr>
        <p:spPr>
          <a:effectLst>
            <a:outerShdw blurRad="68580" dist="25399" dir="2700000" algn="ctr" rotWithShape="0">
              <a:srgbClr val="000000">
                <a:alpha val="75000"/>
              </a:srgbClr>
            </a:outerShdw>
          </a:effectLst>
        </p:spPr>
        <p:txBody>
          <a:bodyPr/>
          <a:lstStyle>
            <a:lvl1pPr>
              <a:defRPr>
                <a:effectLst>
                  <a:outerShdw blurRad="38100" dist="38100" dir="2700000" algn="tl">
                    <a:srgbClr val="000000"/>
                  </a:outerShdw>
                </a:effectLst>
              </a:defRPr>
            </a:lvl1pPr>
          </a:lstStyle>
          <a:p>
            <a:fld id="{B1B1978F-CCB3-1B4C-ADC6-144642B92059}" type="datetimeFigureOut">
              <a:rPr lang="en-US" smtClean="0">
                <a:solidFill>
                  <a:srgbClr val="FFFFFF"/>
                </a:solidFill>
              </a:rPr>
              <a:pPr/>
              <a:t>6/28/25</a:t>
            </a:fld>
            <a:endParaRPr lang="en-US">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1B1978F-CCB3-1B4C-ADC6-144642B92059}" type="datetimeFigureOut">
              <a:rPr lang="en-US" smtClean="0">
                <a:solidFill>
                  <a:srgbClr val="FFFFFF"/>
                </a:solidFill>
              </a:rPr>
              <a:pPr/>
              <a:t>6/28/25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0D5D67A-FF06-734A-80AF-6CDAA8E8FAD5}" type="slidenum">
              <a:rPr lang="en-US" smtClean="0">
                <a:solidFill>
                  <a:srgbClr val="FFFFFF"/>
                </a:solidFill>
              </a:rPr>
              <a:pPr/>
              <a:t>‹#›</a:t>
            </a:fld>
            <a:endParaRPr lang="en-US">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1B1978F-CCB3-1B4C-ADC6-144642B92059}" type="datetimeFigureOut">
              <a:rPr lang="en-US" smtClean="0">
                <a:solidFill>
                  <a:srgbClr val="FFFFFF"/>
                </a:solidFill>
              </a:rPr>
              <a:pPr/>
              <a:t>6/28/25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0D5D67A-FF06-734A-80AF-6CDAA8E8FAD5}" type="slidenum">
              <a:rPr lang="en-US" smtClean="0">
                <a:solidFill>
                  <a:srgbClr val="FFFFFF"/>
                </a:solidFill>
              </a:rPr>
              <a:p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1B1978F-CCB3-1B4C-ADC6-144642B92059}" type="datetimeFigureOut">
              <a:rPr lang="en-US" smtClean="0">
                <a:solidFill>
                  <a:srgbClr val="FFFFFF"/>
                </a:solidFill>
              </a:rPr>
              <a:pPr/>
              <a:t>6/28/25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0D5D67A-FF06-734A-80AF-6CDAA8E8FAD5}" type="slidenum">
              <a:rPr lang="en-US" smtClean="0">
                <a:solidFill>
                  <a:srgbClr val="FFFFFF"/>
                </a:solidFill>
              </a:rPr>
              <a:pPr/>
              <a:t>‹#›</a:t>
            </a:fld>
            <a:endParaRPr lang="en-US">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1B1978F-CCB3-1B4C-ADC6-144642B92059}" type="datetimeFigureOut">
              <a:rPr lang="en-US" smtClean="0">
                <a:solidFill>
                  <a:srgbClr val="FFFFFF"/>
                </a:solidFill>
              </a:rPr>
              <a:pPr/>
              <a:t>6/28/25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0D5D67A-FF06-734A-80AF-6CDAA8E8FAD5}" type="slidenum">
              <a:rPr lang="en-US" smtClean="0">
                <a:solidFill>
                  <a:srgbClr val="FFFFFF"/>
                </a:solidFill>
              </a:rPr>
              <a:pPr/>
              <a:t>‹#›</a:t>
            </a:fld>
            <a:endParaRPr lang="en-US">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B1B1978F-CCB3-1B4C-ADC6-144642B92059}" type="datetimeFigureOut">
              <a:rPr lang="en-US" smtClean="0">
                <a:solidFill>
                  <a:srgbClr val="FFFFFF"/>
                </a:solidFill>
              </a:rPr>
              <a:pPr/>
              <a:t>6/28/25</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0D5D67A-FF06-734A-80AF-6CDAA8E8FAD5}" type="slidenum">
              <a:rPr lang="en-US" smtClean="0">
                <a:solidFill>
                  <a:srgbClr val="FFFFFF"/>
                </a:solidFill>
              </a:rPr>
              <a:pPr/>
              <a:t>‹#›</a:t>
            </a:fld>
            <a:endParaRPr lang="en-US">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B1B1978F-CCB3-1B4C-ADC6-144642B92059}" type="datetimeFigureOut">
              <a:rPr lang="en-US" smtClean="0">
                <a:solidFill>
                  <a:srgbClr val="FFFFFF"/>
                </a:solidFill>
              </a:rPr>
              <a:pPr/>
              <a:t>6/28/25</a:t>
            </a:fld>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90D5D67A-FF06-734A-80AF-6CDAA8E8FAD5}" type="slidenum">
              <a:rPr lang="en-US" smtClean="0">
                <a:solidFill>
                  <a:srgbClr val="FFFFFF"/>
                </a:solidFill>
              </a:rPr>
              <a:pPr/>
              <a:t>‹#›</a:t>
            </a:fld>
            <a:endParaRPr lang="en-US">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B1B1978F-CCB3-1B4C-ADC6-144642B92059}" type="datetimeFigureOut">
              <a:rPr lang="en-US" smtClean="0">
                <a:solidFill>
                  <a:srgbClr val="FFFFFF"/>
                </a:solidFill>
              </a:rPr>
              <a:pPr/>
              <a:t>6/28/25</a:t>
            </a:fld>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90D5D67A-FF06-734A-80AF-6CDAA8E8FAD5}" type="slidenum">
              <a:rPr lang="en-US" smtClean="0">
                <a:solidFill>
                  <a:srgbClr val="FFFFFF"/>
                </a:solidFill>
              </a:rPr>
              <a:pPr/>
              <a:t>‹#›</a:t>
            </a:fld>
            <a:endParaRPr lang="en-US">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1B1978F-CCB3-1B4C-ADC6-144642B92059}" type="datetimeFigureOut">
              <a:rPr lang="en-US" smtClean="0">
                <a:solidFill>
                  <a:srgbClr val="FFFFFF"/>
                </a:solidFill>
              </a:rPr>
              <a:pPr/>
              <a:t>6/28/25</a:t>
            </a:fld>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90D5D67A-FF06-734A-80AF-6CDAA8E8FAD5}" type="slidenum">
              <a:rPr lang="en-US" smtClean="0">
                <a:solidFill>
                  <a:srgbClr val="FFFFFF"/>
                </a:solidFill>
              </a:rPr>
              <a:pPr/>
              <a:t>‹#›</a:t>
            </a:fld>
            <a:endParaRPr 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B1B1978F-CCB3-1B4C-ADC6-144642B92059}" type="datetimeFigureOut">
              <a:rPr lang="en-US" smtClean="0">
                <a:solidFill>
                  <a:srgbClr val="FFFFFF"/>
                </a:solidFill>
              </a:rPr>
              <a:pPr/>
              <a:t>6/28/25</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0D5D67A-FF06-734A-80AF-6CDAA8E8FAD5}" type="slidenum">
              <a:rPr lang="en-US" smtClean="0">
                <a:solidFill>
                  <a:srgbClr val="FFFFFF"/>
                </a:solidFill>
              </a:rPr>
              <a:pPr/>
              <a:t>‹#›</a:t>
            </a:fld>
            <a:endParaRPr lang="en-US">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B1B1978F-CCB3-1B4C-ADC6-144642B92059}" type="datetimeFigureOut">
              <a:rPr lang="en-US" smtClean="0">
                <a:solidFill>
                  <a:srgbClr val="FFFFFF"/>
                </a:solidFill>
              </a:rPr>
              <a:pPr/>
              <a:t>6/28/25</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0D5D67A-FF06-734A-80AF-6CDAA8E8FAD5}" type="slidenum">
              <a:rPr lang="en-US" smtClean="0">
                <a:solidFill>
                  <a:srgbClr val="FFFFFF"/>
                </a:solidFill>
              </a:rPr>
              <a:pPr/>
              <a:t>‹#›</a:t>
            </a:fld>
            <a:endParaRPr lang="en-US">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92100"/>
            <a:ext cx="8229600" cy="1384300"/>
          </a:xfrm>
          <a:prstGeom prst="rect">
            <a:avLst/>
          </a:prstGeom>
          <a:noFill/>
          <a:ln>
            <a:noFill/>
          </a:ln>
          <a:effectLst>
            <a:outerShdw blurRad="63500" dist="38099" dir="2700000" algn="ctr" rotWithShape="0">
              <a:srgbClr val="000000">
                <a:alpha val="75000"/>
              </a:srgbClr>
            </a:outerShdw>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905000"/>
            <a:ext cx="8229600" cy="4114800"/>
          </a:xfrm>
          <a:prstGeom prst="rect">
            <a:avLst/>
          </a:prstGeom>
          <a:noFill/>
          <a:ln>
            <a:noFill/>
          </a:ln>
          <a:effectLst>
            <a:outerShdw blurRad="63500" dist="25399" dir="2700000" algn="ctr" rotWithShape="0">
              <a:srgbClr val="000000">
                <a:alpha val="75000"/>
              </a:srgbClr>
            </a:outerShdw>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a:outerShdw blurRad="63500" dist="25399" dir="2700000" algn="ctr" rotWithShape="0">
              <a:srgbClr val="000000">
                <a:alpha val="75000"/>
              </a:srgbClr>
            </a:outerShdw>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400"/>
            </a:lvl1pPr>
          </a:lstStyle>
          <a:p>
            <a:fld id="{B1B1978F-CCB3-1B4C-ADC6-144642B92059}" type="datetimeFigureOut">
              <a:rPr lang="en-US" smtClean="0">
                <a:solidFill>
                  <a:srgbClr val="FFFFFF"/>
                </a:solidFill>
              </a:rPr>
              <a:pPr/>
              <a:t>6/28/25</a:t>
            </a:fld>
            <a:endParaRPr lang="en-US">
              <a:solidFill>
                <a:srgbClr val="FFFFFF"/>
              </a:solidFill>
            </a:endParaRP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a:outerShdw blurRad="63500" dist="25399" dir="2700000" algn="ctr" rotWithShape="0">
              <a:srgbClr val="000000">
                <a:alpha val="75000"/>
              </a:srgbClr>
            </a:outerShdw>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solidFill>
                <a:srgbClr val="FFFFFF"/>
              </a:solidFill>
            </a:endParaRP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a:outerShdw blurRad="63500" dist="25399" dir="2700000" algn="ctr" rotWithShape="0">
              <a:srgbClr val="000000">
                <a:alpha val="75000"/>
              </a:srgbClr>
            </a:outerShdw>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400"/>
            </a:lvl1pPr>
          </a:lstStyle>
          <a:p>
            <a:fld id="{90D5D67A-FF06-734A-80AF-6CDAA8E8FAD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4247247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ea typeface="ＭＳ Ｐゴシック" charset="0"/>
        </a:defRPr>
      </a:lvl2pPr>
      <a:lvl3pPr algn="l" rtl="0" eaLnBrk="1" fontAlgn="base" hangingPunct="1">
        <a:spcBef>
          <a:spcPct val="0"/>
        </a:spcBef>
        <a:spcAft>
          <a:spcPct val="0"/>
        </a:spcAft>
        <a:defRPr sz="4400">
          <a:solidFill>
            <a:schemeClr val="tx2"/>
          </a:solidFill>
          <a:latin typeface="Arial" charset="0"/>
          <a:ea typeface="ＭＳ Ｐゴシック" charset="0"/>
        </a:defRPr>
      </a:lvl3pPr>
      <a:lvl4pPr algn="l" rtl="0" eaLnBrk="1" fontAlgn="base" hangingPunct="1">
        <a:spcBef>
          <a:spcPct val="0"/>
        </a:spcBef>
        <a:spcAft>
          <a:spcPct val="0"/>
        </a:spcAft>
        <a:defRPr sz="4400">
          <a:solidFill>
            <a:schemeClr val="tx2"/>
          </a:solidFill>
          <a:latin typeface="Arial" charset="0"/>
          <a:ea typeface="ＭＳ Ｐゴシック" charset="0"/>
        </a:defRPr>
      </a:lvl4pPr>
      <a:lvl5pPr algn="l" rtl="0" eaLnBrk="1" fontAlgn="base" hangingPunct="1">
        <a:spcBef>
          <a:spcPct val="0"/>
        </a:spcBef>
        <a:spcAft>
          <a:spcPct val="0"/>
        </a:spcAft>
        <a:defRPr sz="4400">
          <a:solidFill>
            <a:schemeClr val="tx2"/>
          </a:solidFill>
          <a:latin typeface="Arial" charset="0"/>
          <a:ea typeface="ＭＳ Ｐゴシック" charset="0"/>
        </a:defRPr>
      </a:lvl5pPr>
      <a:lvl6pPr marL="457200" algn="l" rtl="0" eaLnBrk="1" fontAlgn="base" hangingPunct="1">
        <a:spcBef>
          <a:spcPct val="0"/>
        </a:spcBef>
        <a:spcAft>
          <a:spcPct val="0"/>
        </a:spcAft>
        <a:defRPr sz="4400">
          <a:solidFill>
            <a:schemeClr val="tx2"/>
          </a:solidFill>
          <a:latin typeface="Arial" charset="0"/>
          <a:ea typeface="ＭＳ Ｐゴシック" charset="0"/>
        </a:defRPr>
      </a:lvl6pPr>
      <a:lvl7pPr marL="914400" algn="l" rtl="0" eaLnBrk="1" fontAlgn="base" hangingPunct="1">
        <a:spcBef>
          <a:spcPct val="0"/>
        </a:spcBef>
        <a:spcAft>
          <a:spcPct val="0"/>
        </a:spcAft>
        <a:defRPr sz="4400">
          <a:solidFill>
            <a:schemeClr val="tx2"/>
          </a:solidFill>
          <a:latin typeface="Arial" charset="0"/>
          <a:ea typeface="ＭＳ Ｐゴシック" charset="0"/>
        </a:defRPr>
      </a:lvl7pPr>
      <a:lvl8pPr marL="1371600" algn="l" rtl="0" eaLnBrk="1" fontAlgn="base" hangingPunct="1">
        <a:spcBef>
          <a:spcPct val="0"/>
        </a:spcBef>
        <a:spcAft>
          <a:spcPct val="0"/>
        </a:spcAft>
        <a:defRPr sz="4400">
          <a:solidFill>
            <a:schemeClr val="tx2"/>
          </a:solidFill>
          <a:latin typeface="Arial" charset="0"/>
          <a:ea typeface="ＭＳ Ｐゴシック" charset="0"/>
        </a:defRPr>
      </a:lvl8pPr>
      <a:lvl9pPr marL="1828800" algn="l" rtl="0" eaLnBrk="1" fontAlgn="base" hangingPunct="1">
        <a:spcBef>
          <a:spcPct val="0"/>
        </a:spcBef>
        <a:spcAft>
          <a:spcPct val="0"/>
        </a:spcAft>
        <a:defRPr sz="4400">
          <a:solidFill>
            <a:schemeClr val="tx2"/>
          </a:solidFill>
          <a:latin typeface="Arial" charset="0"/>
          <a:ea typeface="ＭＳ Ｐゴシック" charset="0"/>
        </a:defRPr>
      </a:lvl9pPr>
    </p:titleStyle>
    <p:bodyStyle>
      <a:lvl1pPr marL="342900" indent="-342900" algn="l" rtl="0" eaLnBrk="1" fontAlgn="base" hangingPunct="1">
        <a:spcBef>
          <a:spcPct val="20000"/>
        </a:spcBef>
        <a:spcAft>
          <a:spcPct val="0"/>
        </a:spcAft>
        <a:buClr>
          <a:schemeClr val="hlink"/>
        </a:buClr>
        <a:buSzPct val="12000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hlink"/>
        </a:buClr>
        <a:buSzPct val="120000"/>
        <a:buChar char="•"/>
        <a:defRPr sz="2400">
          <a:solidFill>
            <a:schemeClr val="tx1"/>
          </a:solidFill>
          <a:latin typeface="+mn-lt"/>
          <a:ea typeface="+mn-ea"/>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80000"/>
        <a:buFont typeface="Wingdings" charset="0"/>
        <a:buChar char="v"/>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80000"/>
        <a:buFont typeface="Wingdings" charset="0"/>
        <a:buChar char="v"/>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80000"/>
        <a:buFont typeface="Wingdings" charset="0"/>
        <a:buChar char="v"/>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80000"/>
        <a:buFont typeface="Wingdings" charset="0"/>
        <a:buChar char="v"/>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80000"/>
        <a:buFont typeface="Wingdings" charset="0"/>
        <a:buChar char="v"/>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5000"/>
          </a:xfrm>
        </p:spPr>
        <p:txBody>
          <a:bodyPr/>
          <a:lstStyle/>
          <a:p>
            <a:pPr algn="ctr"/>
            <a:r>
              <a:rPr lang="en-US" sz="4800" b="1" dirty="0">
                <a:solidFill>
                  <a:schemeClr val="accent2">
                    <a:lumMod val="60000"/>
                    <a:lumOff val="40000"/>
                  </a:schemeClr>
                </a:solidFill>
              </a:rPr>
              <a:t>CAPTIVE DOLPHIN WASTES KILL CORAL REEFS</a:t>
            </a:r>
          </a:p>
        </p:txBody>
      </p:sp>
      <p:sp>
        <p:nvSpPr>
          <p:cNvPr id="3" name="Content Placeholder 2"/>
          <p:cNvSpPr>
            <a:spLocks noGrp="1"/>
          </p:cNvSpPr>
          <p:nvPr>
            <p:ph idx="1"/>
          </p:nvPr>
        </p:nvSpPr>
        <p:spPr>
          <a:xfrm>
            <a:off x="0" y="1905000"/>
            <a:ext cx="9144000" cy="49530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chemeClr val="accent2">
                    <a:lumMod val="60000"/>
                    <a:lumOff val="40000"/>
                  </a:schemeClr>
                </a:solidFill>
              </a:rPr>
              <a:t>Tom Goreau</a:t>
            </a:r>
          </a:p>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chemeClr val="accent2">
                    <a:lumMod val="60000"/>
                    <a:lumOff val="40000"/>
                  </a:schemeClr>
                </a:solidFill>
              </a:rPr>
              <a:t>President</a:t>
            </a:r>
          </a:p>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chemeClr val="accent2">
                    <a:lumMod val="60000"/>
                    <a:lumOff val="40000"/>
                  </a:schemeClr>
                </a:solidFill>
              </a:rPr>
              <a:t>Global Coral Reef Alliance</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b="1" dirty="0">
              <a:solidFill>
                <a:schemeClr val="accent2">
                  <a:lumMod val="60000"/>
                  <a:lumOff val="40000"/>
                </a:schemeClr>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chemeClr val="accent2">
                    <a:lumMod val="60000"/>
                    <a:lumOff val="40000"/>
                  </a:schemeClr>
                </a:solidFill>
              </a:rPr>
              <a:t>International Conference on the Captive Dolphin Industry in Mexico and the Caribbean</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b="1" dirty="0">
              <a:solidFill>
                <a:schemeClr val="accent2">
                  <a:lumMod val="60000"/>
                  <a:lumOff val="40000"/>
                </a:schemeClr>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chemeClr val="accent2">
                    <a:lumMod val="60000"/>
                    <a:lumOff val="40000"/>
                  </a:schemeClr>
                </a:solidFill>
              </a:rPr>
              <a:t>Playa del Carmen, Quintana </a:t>
            </a:r>
            <a:r>
              <a:rPr lang="en-US" b="1" dirty="0" err="1">
                <a:solidFill>
                  <a:schemeClr val="accent2">
                    <a:lumMod val="60000"/>
                    <a:lumOff val="40000"/>
                  </a:schemeClr>
                </a:solidFill>
              </a:rPr>
              <a:t>Roo</a:t>
            </a:r>
            <a:r>
              <a:rPr lang="en-US" b="1" dirty="0">
                <a:solidFill>
                  <a:schemeClr val="accent2">
                    <a:lumMod val="60000"/>
                    <a:lumOff val="40000"/>
                  </a:schemeClr>
                </a:solidFill>
              </a:rPr>
              <a:t>, Mexico</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b="1" dirty="0">
              <a:solidFill>
                <a:schemeClr val="accent2">
                  <a:lumMod val="60000"/>
                  <a:lumOff val="40000"/>
                </a:schemeClr>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chemeClr val="accent2">
                    <a:lumMod val="60000"/>
                    <a:lumOff val="40000"/>
                  </a:schemeClr>
                </a:solidFill>
              </a:rPr>
              <a:t>Oct 21 2016</a:t>
            </a:r>
          </a:p>
        </p:txBody>
      </p:sp>
    </p:spTree>
    <p:extLst>
      <p:ext uri="{BB962C8B-B14F-4D97-AF65-F5344CB8AC3E}">
        <p14:creationId xmlns:p14="http://schemas.microsoft.com/office/powerpoint/2010/main" val="500393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08238"/>
          </a:xfrm>
        </p:spPr>
        <p:txBody>
          <a:bodyPr/>
          <a:lstStyle/>
          <a:p>
            <a:pPr algn="ctr"/>
            <a:r>
              <a:rPr lang="en-US" b="1" dirty="0">
                <a:solidFill>
                  <a:srgbClr val="38FF38"/>
                </a:solidFill>
                <a:effectLst>
                  <a:outerShdw blurRad="50800" dist="38100" dir="18900000" algn="bl" rotWithShape="0">
                    <a:prstClr val="black">
                      <a:alpha val="40000"/>
                    </a:prstClr>
                  </a:outerShdw>
                </a:effectLst>
              </a:rPr>
              <a:t>ALGAE-SMOTHERED CORALS</a:t>
            </a:r>
          </a:p>
        </p:txBody>
      </p:sp>
      <p:pic>
        <p:nvPicPr>
          <p:cNvPr id="4" name="Content Placeholder 3" descr="DB coral.jpg"/>
          <p:cNvPicPr>
            <a:picLocks noGrp="1" noChangeAspect="1"/>
          </p:cNvPicPr>
          <p:nvPr>
            <p:ph idx="1"/>
          </p:nvPr>
        </p:nvPicPr>
        <p:blipFill>
          <a:blip r:embed="rId2">
            <a:extLst>
              <a:ext uri="{28A0092B-C50C-407E-A947-70E740481C1C}">
                <a14:useLocalDpi xmlns:a14="http://schemas.microsoft.com/office/drawing/2010/main" val="0"/>
              </a:ext>
            </a:extLst>
          </a:blip>
          <a:srcRect t="16667" b="16667"/>
          <a:stretch>
            <a:fillRect/>
          </a:stretch>
        </p:blipFill>
        <p:spPr/>
      </p:pic>
    </p:spTree>
    <p:extLst>
      <p:ext uri="{BB962C8B-B14F-4D97-AF65-F5344CB8AC3E}">
        <p14:creationId xmlns:p14="http://schemas.microsoft.com/office/powerpoint/2010/main" val="1336857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925730" cy="5810940"/>
          </a:xfrm>
        </p:spPr>
        <p:txBody>
          <a:bodyPr/>
          <a:lstStyle/>
          <a:p>
            <a:r>
              <a:rPr lang="en-US" b="1" dirty="0">
                <a:solidFill>
                  <a:srgbClr val="0000FF"/>
                </a:solidFill>
                <a:effectLst>
                  <a:outerShdw blurRad="50800" dist="38100" dir="18900000" algn="bl" rotWithShape="0">
                    <a:prstClr val="black">
                      <a:alpha val="40000"/>
                    </a:prstClr>
                  </a:outerShdw>
                </a:effectLst>
              </a:rPr>
              <a:t>DEAD ALGAE-KILLED CORAL REEFS WITHOUT FISHES</a:t>
            </a:r>
          </a:p>
        </p:txBody>
      </p:sp>
      <p:pic>
        <p:nvPicPr>
          <p:cNvPr id="4" name="Content Placeholder 3" descr="ALGAE COVERED REEF.jpg"/>
          <p:cNvPicPr>
            <a:picLocks noGrp="1" noChangeAspect="1"/>
          </p:cNvPicPr>
          <p:nvPr>
            <p:ph idx="1"/>
          </p:nvPr>
        </p:nvPicPr>
        <p:blipFill>
          <a:blip r:embed="rId2">
            <a:extLst>
              <a:ext uri="{28A0092B-C50C-407E-A947-70E740481C1C}">
                <a14:useLocalDpi xmlns:a14="http://schemas.microsoft.com/office/drawing/2010/main" val="0"/>
              </a:ext>
            </a:extLst>
          </a:blip>
          <a:srcRect l="-56489" r="-56489"/>
          <a:stretch>
            <a:fillRect/>
          </a:stretch>
        </p:blipFill>
        <p:spPr>
          <a:xfrm>
            <a:off x="1051993" y="0"/>
            <a:ext cx="10954542" cy="6858000"/>
          </a:xfrm>
        </p:spPr>
      </p:pic>
    </p:spTree>
    <p:extLst>
      <p:ext uri="{BB962C8B-B14F-4D97-AF65-F5344CB8AC3E}">
        <p14:creationId xmlns:p14="http://schemas.microsoft.com/office/powerpoint/2010/main" val="1869145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84520"/>
          </a:xfrm>
        </p:spPr>
        <p:txBody>
          <a:bodyPr/>
          <a:lstStyle/>
          <a:p>
            <a:r>
              <a:rPr lang="en-US" sz="4000" b="1" dirty="0">
                <a:solidFill>
                  <a:srgbClr val="44FF44"/>
                </a:solidFill>
              </a:rPr>
              <a:t>Locations shown on maps are site of many dives (up to hundreds)</a:t>
            </a:r>
          </a:p>
        </p:txBody>
      </p:sp>
      <p:sp>
        <p:nvSpPr>
          <p:cNvPr id="3" name="Content Placeholder 2"/>
          <p:cNvSpPr>
            <a:spLocks noGrp="1"/>
          </p:cNvSpPr>
          <p:nvPr>
            <p:ph idx="1"/>
          </p:nvPr>
        </p:nvSpPr>
        <p:spPr>
          <a:xfrm>
            <a:off x="0" y="1456360"/>
            <a:ext cx="9144000" cy="5401640"/>
          </a:xfrm>
        </p:spPr>
        <p:txBody>
          <a:bodyPr/>
          <a:lstStyle/>
          <a:p>
            <a:r>
              <a:rPr lang="en-US" b="1" dirty="0">
                <a:solidFill>
                  <a:schemeClr val="accent1"/>
                </a:solidFill>
              </a:rPr>
              <a:t>Eutrophication = massive overgrowth of harmful algae due to excessive nutrients</a:t>
            </a:r>
          </a:p>
          <a:p>
            <a:r>
              <a:rPr lang="en-US" b="1" dirty="0">
                <a:solidFill>
                  <a:schemeClr val="accent1"/>
                </a:solidFill>
              </a:rPr>
              <a:t>Over-fertilized algae smother and kill coral reefs and other marine ecosystems</a:t>
            </a:r>
          </a:p>
          <a:p>
            <a:r>
              <a:rPr lang="en-US" b="1" dirty="0">
                <a:solidFill>
                  <a:schemeClr val="accent1"/>
                </a:solidFill>
              </a:rPr>
              <a:t>Suck the oxygen out of water after they rot, causing dead zones, like Kingston </a:t>
            </a:r>
            <a:r>
              <a:rPr lang="en-US" b="1" dirty="0" err="1">
                <a:solidFill>
                  <a:schemeClr val="accent1"/>
                </a:solidFill>
              </a:rPr>
              <a:t>Harbour</a:t>
            </a:r>
            <a:endParaRPr lang="en-US" b="1" dirty="0">
              <a:solidFill>
                <a:schemeClr val="accent1"/>
              </a:solidFill>
            </a:endParaRPr>
          </a:p>
          <a:p>
            <a:r>
              <a:rPr lang="en-US" b="1" dirty="0">
                <a:solidFill>
                  <a:schemeClr val="accent1"/>
                </a:solidFill>
              </a:rPr>
              <a:t>Nutrients only one factor of land-sea stresses, others include soil erosion, solid wastes, toxic &amp; mutagenic chemicals, and climatically active gases, also need action!</a:t>
            </a:r>
          </a:p>
        </p:txBody>
      </p:sp>
    </p:spTree>
    <p:extLst>
      <p:ext uri="{BB962C8B-B14F-4D97-AF65-F5344CB8AC3E}">
        <p14:creationId xmlns:p14="http://schemas.microsoft.com/office/powerpoint/2010/main" val="1226292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4552532" cy="6858000"/>
          </a:xfrm>
        </p:spPr>
        <p:txBody>
          <a:bodyPr/>
          <a:lstStyle/>
          <a:p>
            <a:r>
              <a:rPr lang="en-US" sz="4000" b="1" dirty="0">
                <a:solidFill>
                  <a:srgbClr val="44FF44"/>
                </a:solidFill>
                <a:effectLst>
                  <a:outerShdw blurRad="50800" dist="38100" dir="18900000" algn="bl" rotWithShape="0">
                    <a:prstClr val="black">
                      <a:alpha val="40000"/>
                    </a:prstClr>
                  </a:outerShdw>
                </a:effectLst>
              </a:rPr>
              <a:t>JAMAICA COASTAL WATERS EXCESSIVE IN NITROGEN, NEED ONLY TINY ADDITION OF PHOSPHORUS TO TRIGGER MASSIVE ALGAE BLOOMS</a:t>
            </a:r>
          </a:p>
        </p:txBody>
      </p:sp>
      <p:pic>
        <p:nvPicPr>
          <p:cNvPr id="4" name="Content Placeholder 3" descr="JA N P VS S.pdf"/>
          <p:cNvPicPr>
            <a:picLocks noGrp="1" noChangeAspect="1"/>
          </p:cNvPicPr>
          <p:nvPr>
            <p:ph idx="1"/>
          </p:nvPr>
        </p:nvPicPr>
        <p:blipFill>
          <a:blip r:embed="rId2">
            <a:extLst>
              <a:ext uri="{28A0092B-C50C-407E-A947-70E740481C1C}">
                <a14:useLocalDpi xmlns:a14="http://schemas.microsoft.com/office/drawing/2010/main" val="0"/>
              </a:ext>
            </a:extLst>
          </a:blip>
          <a:srcRect l="-78762" r="-78762"/>
          <a:stretch>
            <a:fillRect/>
          </a:stretch>
        </p:blipFill>
        <p:spPr>
          <a:xfrm>
            <a:off x="1066251" y="-1"/>
            <a:ext cx="11560458" cy="6858000"/>
          </a:xfrm>
        </p:spPr>
      </p:pic>
    </p:spTree>
    <p:extLst>
      <p:ext uri="{BB962C8B-B14F-4D97-AF65-F5344CB8AC3E}">
        <p14:creationId xmlns:p14="http://schemas.microsoft.com/office/powerpoint/2010/main" val="1582726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97118"/>
          </a:xfrm>
        </p:spPr>
        <p:txBody>
          <a:bodyPr/>
          <a:lstStyle/>
          <a:p>
            <a:pPr algn="ctr"/>
            <a:r>
              <a:rPr lang="en-US" sz="4800" b="1" dirty="0">
                <a:solidFill>
                  <a:srgbClr val="38FF38"/>
                </a:solidFill>
              </a:rPr>
              <a:t>EUTROPHICATION SPREAD</a:t>
            </a:r>
          </a:p>
        </p:txBody>
      </p:sp>
      <p:sp>
        <p:nvSpPr>
          <p:cNvPr id="3" name="Content Placeholder 2"/>
          <p:cNvSpPr>
            <a:spLocks noGrp="1"/>
          </p:cNvSpPr>
          <p:nvPr>
            <p:ph idx="1"/>
          </p:nvPr>
        </p:nvSpPr>
        <p:spPr>
          <a:xfrm>
            <a:off x="0" y="815562"/>
            <a:ext cx="9144000" cy="6042438"/>
          </a:xfrm>
        </p:spPr>
        <p:txBody>
          <a:bodyPr/>
          <a:lstStyle/>
          <a:p>
            <a:r>
              <a:rPr lang="en-US" sz="3600" b="1" dirty="0">
                <a:solidFill>
                  <a:schemeClr val="accent1"/>
                </a:solidFill>
              </a:rPr>
              <a:t>Weedy algae overgrowth of coral reefs begins around major point sources of nutrients, sewer outfalls, drains, rivers, springs, groundwater flows to sea</a:t>
            </a:r>
          </a:p>
          <a:p>
            <a:r>
              <a:rPr lang="en-US" sz="3600" b="1" dirty="0">
                <a:solidFill>
                  <a:schemeClr val="accent1"/>
                </a:solidFill>
              </a:rPr>
              <a:t>Starts with algae sharply zoned in concentric rings around sources</a:t>
            </a:r>
          </a:p>
          <a:p>
            <a:r>
              <a:rPr lang="en-US" sz="3600" b="1" dirty="0">
                <a:solidFill>
                  <a:schemeClr val="accent1"/>
                </a:solidFill>
              </a:rPr>
              <a:t>Spreads outward from sources and merged until original sources no longer visible</a:t>
            </a:r>
          </a:p>
          <a:p>
            <a:r>
              <a:rPr lang="en-US" sz="3600" b="1" dirty="0">
                <a:solidFill>
                  <a:schemeClr val="accent1"/>
                </a:solidFill>
              </a:rPr>
              <a:t>Same patterns world-wide</a:t>
            </a:r>
          </a:p>
        </p:txBody>
      </p:sp>
    </p:spTree>
    <p:extLst>
      <p:ext uri="{BB962C8B-B14F-4D97-AF65-F5344CB8AC3E}">
        <p14:creationId xmlns:p14="http://schemas.microsoft.com/office/powerpoint/2010/main" val="966097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1786"/>
          </a:xfrm>
        </p:spPr>
        <p:txBody>
          <a:bodyPr/>
          <a:lstStyle/>
          <a:p>
            <a:pPr algn="ctr"/>
            <a:r>
              <a:rPr lang="en-US" sz="4800" b="1" dirty="0">
                <a:solidFill>
                  <a:srgbClr val="38FF38"/>
                </a:solidFill>
              </a:rPr>
              <a:t>JAMAICA EUTROPHICATION</a:t>
            </a:r>
          </a:p>
        </p:txBody>
      </p:sp>
      <p:sp>
        <p:nvSpPr>
          <p:cNvPr id="3" name="Content Placeholder 2"/>
          <p:cNvSpPr>
            <a:spLocks noGrp="1"/>
          </p:cNvSpPr>
          <p:nvPr>
            <p:ph idx="1"/>
          </p:nvPr>
        </p:nvSpPr>
        <p:spPr>
          <a:xfrm>
            <a:off x="0" y="1293248"/>
            <a:ext cx="9144000" cy="5564752"/>
          </a:xfrm>
        </p:spPr>
        <p:txBody>
          <a:bodyPr/>
          <a:lstStyle/>
          <a:p>
            <a:r>
              <a:rPr lang="en-US" sz="4000" b="1" dirty="0">
                <a:solidFill>
                  <a:schemeClr val="accent1"/>
                </a:solidFill>
                <a:effectLst>
                  <a:outerShdw blurRad="50800" dist="38100" dir="18900000" algn="bl" rotWithShape="0">
                    <a:prstClr val="black">
                      <a:alpha val="40000"/>
                    </a:prstClr>
                  </a:outerShdw>
                </a:effectLst>
              </a:rPr>
              <a:t>Took place over a 50 year period following coastal population development</a:t>
            </a:r>
          </a:p>
          <a:p>
            <a:r>
              <a:rPr lang="en-US" sz="4000" b="1" dirty="0">
                <a:solidFill>
                  <a:schemeClr val="accent1"/>
                </a:solidFill>
                <a:effectLst>
                  <a:outerShdw blurRad="50800" dist="38100" dir="18900000" algn="bl" rotWithShape="0">
                    <a:prstClr val="black">
                      <a:alpha val="40000"/>
                    </a:prstClr>
                  </a:outerShdw>
                </a:effectLst>
              </a:rPr>
              <a:t>Driven by nutrient inputs</a:t>
            </a:r>
          </a:p>
          <a:p>
            <a:r>
              <a:rPr lang="en-US" sz="4000" b="1" dirty="0">
                <a:solidFill>
                  <a:schemeClr val="accent1"/>
                </a:solidFill>
                <a:effectLst>
                  <a:outerShdw blurRad="50800" dist="38100" dir="18900000" algn="bl" rotWithShape="0">
                    <a:prstClr val="black">
                      <a:alpha val="40000"/>
                    </a:prstClr>
                  </a:outerShdw>
                </a:effectLst>
              </a:rPr>
              <a:t>Caused destruction of reef fisheries habitat, beach erosion</a:t>
            </a:r>
          </a:p>
          <a:p>
            <a:r>
              <a:rPr lang="en-US" sz="4000" b="1" dirty="0">
                <a:solidFill>
                  <a:schemeClr val="accent1"/>
                </a:solidFill>
                <a:effectLst>
                  <a:outerShdw blurRad="50800" dist="38100" dir="18900000" algn="bl" rotWithShape="0">
                    <a:prstClr val="black">
                      <a:alpha val="40000"/>
                    </a:prstClr>
                  </a:outerShdw>
                </a:effectLst>
              </a:rPr>
              <a:t>Can only be reversed by ending human nutrient inputs from land</a:t>
            </a:r>
          </a:p>
        </p:txBody>
      </p:sp>
    </p:spTree>
    <p:extLst>
      <p:ext uri="{BB962C8B-B14F-4D97-AF65-F5344CB8AC3E}">
        <p14:creationId xmlns:p14="http://schemas.microsoft.com/office/powerpoint/2010/main" val="83163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5000"/>
          </a:xfrm>
        </p:spPr>
        <p:txBody>
          <a:bodyPr/>
          <a:lstStyle/>
          <a:p>
            <a:r>
              <a:rPr lang="en-US" b="1" dirty="0">
                <a:solidFill>
                  <a:schemeClr val="accent2"/>
                </a:solidFill>
                <a:effectLst>
                  <a:outerShdw blurRad="50800" dist="38100" dir="18900000" algn="bl" rotWithShape="0">
                    <a:prstClr val="black">
                      <a:alpha val="40000"/>
                    </a:prstClr>
                  </a:outerShdw>
                </a:effectLst>
              </a:rPr>
              <a:t>ZERO LAND-BASED NP SOURCE</a:t>
            </a:r>
          </a:p>
        </p:txBody>
      </p:sp>
      <p:sp>
        <p:nvSpPr>
          <p:cNvPr id="3" name="Content Placeholder 2"/>
          <p:cNvSpPr>
            <a:spLocks noGrp="1"/>
          </p:cNvSpPr>
          <p:nvPr>
            <p:ph idx="1"/>
          </p:nvPr>
        </p:nvSpPr>
        <p:spPr>
          <a:xfrm>
            <a:off x="0" y="1905000"/>
            <a:ext cx="9144000" cy="4953000"/>
          </a:xfrm>
        </p:spPr>
        <p:txBody>
          <a:bodyPr/>
          <a:lstStyle/>
          <a:p>
            <a:r>
              <a:rPr lang="en-US" sz="3600" b="1" dirty="0">
                <a:solidFill>
                  <a:schemeClr val="accent1"/>
                </a:solidFill>
                <a:effectLst>
                  <a:outerShdw blurRad="50800" dist="38100" dir="18900000" algn="bl" rotWithShape="0">
                    <a:prstClr val="black">
                      <a:alpha val="40000"/>
                    </a:prstClr>
                  </a:outerShdw>
                </a:effectLst>
              </a:rPr>
              <a:t>ALL SEWAGE FERTILIZER EFFLUENT TREATED TO TERTIARY LEVEL WITH FULL BIOLOGICAL RECYCLING OF NUTRIENTS ON LAND</a:t>
            </a:r>
          </a:p>
          <a:p>
            <a:r>
              <a:rPr lang="en-US" sz="3600" b="1" dirty="0">
                <a:solidFill>
                  <a:schemeClr val="accent1"/>
                </a:solidFill>
                <a:effectLst>
                  <a:outerShdw blurRad="50800" dist="38100" dir="18900000" algn="bl" rotWithShape="0">
                    <a:prstClr val="black">
                      <a:alpha val="40000"/>
                    </a:prstClr>
                  </a:outerShdw>
                </a:effectLst>
              </a:rPr>
              <a:t>WHY WASTE MONEY IMPORTING FERTILIZER WHILE WE ARE KILLING THE SEA BY OVER-FERTILIZING IT?</a:t>
            </a:r>
          </a:p>
        </p:txBody>
      </p:sp>
    </p:spTree>
    <p:extLst>
      <p:ext uri="{BB962C8B-B14F-4D97-AF65-F5344CB8AC3E}">
        <p14:creationId xmlns:p14="http://schemas.microsoft.com/office/powerpoint/2010/main" val="1286655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5000"/>
          </a:xfrm>
        </p:spPr>
        <p:txBody>
          <a:bodyPr/>
          <a:lstStyle/>
          <a:p>
            <a:pPr algn="ctr"/>
            <a:r>
              <a:rPr lang="en-US" sz="3600" b="1" dirty="0">
                <a:solidFill>
                  <a:srgbClr val="44FF44"/>
                </a:solidFill>
              </a:rPr>
              <a:t>ECOSYSTEM SPECIFIC CORAL REEF WATER QUALITY STANDARDS</a:t>
            </a:r>
          </a:p>
        </p:txBody>
      </p:sp>
      <p:sp>
        <p:nvSpPr>
          <p:cNvPr id="3" name="Content Placeholder 2"/>
          <p:cNvSpPr>
            <a:spLocks noGrp="1"/>
          </p:cNvSpPr>
          <p:nvPr>
            <p:ph idx="1"/>
          </p:nvPr>
        </p:nvSpPr>
        <p:spPr>
          <a:xfrm>
            <a:off x="0" y="1619472"/>
            <a:ext cx="9144000" cy="5238528"/>
          </a:xfrm>
        </p:spPr>
        <p:txBody>
          <a:bodyPr/>
          <a:lstStyle/>
          <a:p>
            <a:r>
              <a:rPr lang="en-US" sz="3600" b="1" dirty="0">
                <a:solidFill>
                  <a:schemeClr val="accent1"/>
                </a:solidFill>
              </a:rPr>
              <a:t>Based on determining thresholds between coral dominated and algae dominated</a:t>
            </a:r>
          </a:p>
          <a:p>
            <a:r>
              <a:rPr lang="en-US" sz="3600" b="1" dirty="0">
                <a:solidFill>
                  <a:schemeClr val="accent1"/>
                </a:solidFill>
              </a:rPr>
              <a:t>Based on the rate of algae growth as a function of nutrient levels</a:t>
            </a:r>
          </a:p>
          <a:p>
            <a:r>
              <a:rPr lang="en-US" sz="3600" b="1" dirty="0">
                <a:solidFill>
                  <a:schemeClr val="accent1"/>
                </a:solidFill>
              </a:rPr>
              <a:t>Same limiting values found in Australia, Belize, Florida, Jamaica, Barbados reefs by Bell, </a:t>
            </a:r>
            <a:r>
              <a:rPr lang="en-US" sz="3600" b="1" dirty="0" err="1">
                <a:solidFill>
                  <a:schemeClr val="accent1"/>
                </a:solidFill>
              </a:rPr>
              <a:t>Lapointe</a:t>
            </a:r>
            <a:r>
              <a:rPr lang="en-US" sz="3600" b="1" dirty="0">
                <a:solidFill>
                  <a:schemeClr val="accent1"/>
                </a:solidFill>
              </a:rPr>
              <a:t>, Littler, Macfarlane, Goreau, &amp; </a:t>
            </a:r>
            <a:r>
              <a:rPr lang="en-US" sz="3600" b="1" dirty="0" err="1">
                <a:solidFill>
                  <a:schemeClr val="accent1"/>
                </a:solidFill>
              </a:rPr>
              <a:t>Hunte</a:t>
            </a:r>
            <a:endParaRPr lang="en-US" sz="3600" b="1" dirty="0">
              <a:solidFill>
                <a:schemeClr val="accent1"/>
              </a:solidFill>
            </a:endParaRPr>
          </a:p>
        </p:txBody>
      </p:sp>
    </p:spTree>
    <p:extLst>
      <p:ext uri="{BB962C8B-B14F-4D97-AF65-F5344CB8AC3E}">
        <p14:creationId xmlns:p14="http://schemas.microsoft.com/office/powerpoint/2010/main" val="2145447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5000"/>
          </a:xfrm>
        </p:spPr>
        <p:txBody>
          <a:bodyPr/>
          <a:lstStyle/>
          <a:p>
            <a:pPr algn="ctr"/>
            <a:r>
              <a:rPr lang="en-US" b="1" dirty="0">
                <a:solidFill>
                  <a:srgbClr val="44FF44"/>
                </a:solidFill>
                <a:effectLst>
                  <a:outerShdw blurRad="50800" dist="38100" dir="18900000" algn="bl" rotWithShape="0">
                    <a:prstClr val="black">
                      <a:alpha val="40000"/>
                    </a:prstClr>
                  </a:outerShdw>
                </a:effectLst>
              </a:rPr>
              <a:t>CORAL REEF-SPECIFIC WATER QUALITY STANDARDS</a:t>
            </a:r>
          </a:p>
        </p:txBody>
      </p:sp>
      <p:sp>
        <p:nvSpPr>
          <p:cNvPr id="3" name="Content Placeholder 2"/>
          <p:cNvSpPr>
            <a:spLocks noGrp="1"/>
          </p:cNvSpPr>
          <p:nvPr>
            <p:ph idx="1"/>
          </p:nvPr>
        </p:nvSpPr>
        <p:spPr>
          <a:xfrm>
            <a:off x="0" y="1905000"/>
            <a:ext cx="9144000" cy="4953000"/>
          </a:xfrm>
        </p:spPr>
        <p:txBody>
          <a:bodyPr/>
          <a:lstStyle/>
          <a:p>
            <a:r>
              <a:rPr lang="en-US" sz="4000" b="1" dirty="0">
                <a:solidFill>
                  <a:schemeClr val="accent1"/>
                </a:solidFill>
              </a:rPr>
              <a:t>NITROGEN. ONE MICROMOLE PER LITER AMMONIUM PLUS NITRATE, OR 0.014 PPM</a:t>
            </a:r>
          </a:p>
          <a:p>
            <a:r>
              <a:rPr lang="en-US" sz="4000" b="1" dirty="0">
                <a:solidFill>
                  <a:schemeClr val="accent1"/>
                </a:solidFill>
              </a:rPr>
              <a:t>PHOSPHORUS. 0.1 MICROMOLE PER LITER PHOSPHATE PLUS DISSOLVED ORGANIC PHOSPHORUS, OR 0.003 PPM</a:t>
            </a:r>
          </a:p>
        </p:txBody>
      </p:sp>
    </p:spTree>
    <p:extLst>
      <p:ext uri="{BB962C8B-B14F-4D97-AF65-F5344CB8AC3E}">
        <p14:creationId xmlns:p14="http://schemas.microsoft.com/office/powerpoint/2010/main" val="131459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5000"/>
          </a:xfrm>
        </p:spPr>
        <p:txBody>
          <a:bodyPr/>
          <a:lstStyle/>
          <a:p>
            <a:pPr algn="ctr"/>
            <a:r>
              <a:rPr lang="en-US" sz="6000" b="1" dirty="0">
                <a:solidFill>
                  <a:srgbClr val="44FF44"/>
                </a:solidFill>
                <a:effectLst>
                  <a:outerShdw blurRad="50800" dist="38100" dir="18900000" algn="bl" rotWithShape="0">
                    <a:prstClr val="black">
                      <a:alpha val="40000"/>
                    </a:prstClr>
                  </a:outerShdw>
                </a:effectLst>
              </a:rPr>
              <a:t>GETTING RID OF WEEDS</a:t>
            </a:r>
          </a:p>
        </p:txBody>
      </p:sp>
      <p:sp>
        <p:nvSpPr>
          <p:cNvPr id="3" name="Content Placeholder 2"/>
          <p:cNvSpPr>
            <a:spLocks noGrp="1"/>
          </p:cNvSpPr>
          <p:nvPr>
            <p:ph idx="1"/>
          </p:nvPr>
        </p:nvSpPr>
        <p:spPr>
          <a:xfrm>
            <a:off x="0" y="1905000"/>
            <a:ext cx="9144000" cy="4953000"/>
          </a:xfrm>
        </p:spPr>
        <p:txBody>
          <a:bodyPr/>
          <a:lstStyle/>
          <a:p>
            <a:r>
              <a:rPr lang="en-US" b="1" dirty="0">
                <a:solidFill>
                  <a:srgbClr val="33CCCC"/>
                </a:solidFill>
                <a:effectLst>
                  <a:outerShdw blurRad="50800" dist="38100" dir="18900000" algn="bl" rotWithShape="0">
                    <a:prstClr val="black">
                      <a:alpha val="40000"/>
                    </a:prstClr>
                  </a:outerShdw>
                </a:effectLst>
              </a:rPr>
              <a:t>The only way to get rid of seaweeds is to starve them of nutrients</a:t>
            </a:r>
          </a:p>
          <a:p>
            <a:r>
              <a:rPr lang="en-US" b="1" dirty="0">
                <a:solidFill>
                  <a:srgbClr val="33CCCC"/>
                </a:solidFill>
                <a:effectLst>
                  <a:outerShdw blurRad="50800" dist="38100" dir="18900000" algn="bl" rotWithShape="0">
                    <a:prstClr val="black">
                      <a:alpha val="40000"/>
                    </a:prstClr>
                  </a:outerShdw>
                </a:effectLst>
              </a:rPr>
              <a:t>They turn pale and die back in weeks</a:t>
            </a:r>
          </a:p>
          <a:p>
            <a:r>
              <a:rPr lang="en-US" b="1" dirty="0">
                <a:solidFill>
                  <a:srgbClr val="33CCCC"/>
                </a:solidFill>
                <a:effectLst>
                  <a:outerShdw blurRad="50800" dist="38100" dir="18900000" algn="bl" rotWithShape="0">
                    <a:prstClr val="black">
                      <a:alpha val="40000"/>
                    </a:prstClr>
                  </a:outerShdw>
                </a:effectLst>
              </a:rPr>
              <a:t>Results are permanent as long as nutrients remain controlled</a:t>
            </a:r>
          </a:p>
          <a:p>
            <a:r>
              <a:rPr lang="en-US" b="1" dirty="0">
                <a:solidFill>
                  <a:srgbClr val="33CCCC"/>
                </a:solidFill>
                <a:effectLst>
                  <a:outerShdw blurRad="50800" dist="38100" dir="18900000" algn="bl" rotWithShape="0">
                    <a:prstClr val="black">
                      <a:alpha val="40000"/>
                    </a:prstClr>
                  </a:outerShdw>
                </a:effectLst>
              </a:rPr>
              <a:t>Dragon Bay, Jamaica, is the only place in the world where this has been done long-term</a:t>
            </a:r>
          </a:p>
          <a:p>
            <a:r>
              <a:rPr lang="en-US" b="1" dirty="0">
                <a:solidFill>
                  <a:srgbClr val="33CCCC"/>
                </a:solidFill>
                <a:effectLst>
                  <a:outerShdw blurRad="50800" dist="38100" dir="18900000" algn="bl" rotWithShape="0">
                    <a:prstClr val="black">
                      <a:alpha val="40000"/>
                    </a:prstClr>
                  </a:outerShdw>
                </a:effectLst>
              </a:rPr>
              <a:t>Hawaii tried and failed</a:t>
            </a:r>
          </a:p>
        </p:txBody>
      </p:sp>
    </p:spTree>
    <p:extLst>
      <p:ext uri="{BB962C8B-B14F-4D97-AF65-F5344CB8AC3E}">
        <p14:creationId xmlns:p14="http://schemas.microsoft.com/office/powerpoint/2010/main" val="1143495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5000"/>
          </a:xfrm>
        </p:spPr>
        <p:txBody>
          <a:bodyPr/>
          <a:lstStyle/>
          <a:p>
            <a:pPr algn="ctr"/>
            <a:r>
              <a:rPr lang="en-US" sz="8000" b="1" dirty="0">
                <a:solidFill>
                  <a:schemeClr val="accent2">
                    <a:lumMod val="60000"/>
                    <a:lumOff val="40000"/>
                  </a:schemeClr>
                </a:solidFill>
              </a:rPr>
              <a:t>DOLPHIN FACTS</a:t>
            </a:r>
          </a:p>
        </p:txBody>
      </p:sp>
      <p:sp>
        <p:nvSpPr>
          <p:cNvPr id="3" name="Content Placeholder 2"/>
          <p:cNvSpPr>
            <a:spLocks noGrp="1"/>
          </p:cNvSpPr>
          <p:nvPr>
            <p:ph idx="1"/>
          </p:nvPr>
        </p:nvSpPr>
        <p:spPr>
          <a:xfrm>
            <a:off x="0" y="1905000"/>
            <a:ext cx="9144000" cy="49530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chemeClr val="accent2">
                    <a:lumMod val="60000"/>
                    <a:lumOff val="40000"/>
                  </a:schemeClr>
                </a:solidFill>
              </a:rPr>
              <a:t>DOLPHINS ARE INTELLIGENT CHARISMATIC VERTEBRATES WHO DON’T NEED PUBLICITY, LIKE CORALS DO!</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b="1" dirty="0">
              <a:solidFill>
                <a:schemeClr val="accent2">
                  <a:lumMod val="60000"/>
                  <a:lumOff val="40000"/>
                </a:schemeClr>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chemeClr val="accent2">
                    <a:lumMod val="60000"/>
                    <a:lumOff val="40000"/>
                  </a:schemeClr>
                </a:solidFill>
              </a:rPr>
              <a:t>A DOLPHIN EXCRETES AS MUCH WASTES AS 4-6 HUMANS</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b="1" dirty="0">
              <a:solidFill>
                <a:schemeClr val="accent2">
                  <a:lumMod val="60000"/>
                  <a:lumOff val="40000"/>
                </a:schemeClr>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chemeClr val="accent2">
                    <a:lumMod val="60000"/>
                    <a:lumOff val="40000"/>
                  </a:schemeClr>
                </a:solidFill>
              </a:rPr>
              <a:t>A DOLPHINARIUM WITH 10-15 DOLPHINS CREATES AS MUCH SEWAGE AS 20-75  PEOPLE</a:t>
            </a:r>
          </a:p>
        </p:txBody>
      </p:sp>
    </p:spTree>
    <p:extLst>
      <p:ext uri="{BB962C8B-B14F-4D97-AF65-F5344CB8AC3E}">
        <p14:creationId xmlns:p14="http://schemas.microsoft.com/office/powerpoint/2010/main" val="841199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4520"/>
            <a:ext cx="9144000" cy="1344827"/>
          </a:xfrm>
        </p:spPr>
        <p:txBody>
          <a:bodyPr/>
          <a:lstStyle/>
          <a:p>
            <a:pPr algn="ctr"/>
            <a:r>
              <a:rPr lang="en-US" sz="5400" b="1" dirty="0">
                <a:solidFill>
                  <a:schemeClr val="accent6">
                    <a:lumMod val="60000"/>
                    <a:lumOff val="40000"/>
                  </a:schemeClr>
                </a:solidFill>
                <a:effectLst>
                  <a:outerShdw blurRad="50800" dist="38100" dir="18900000" algn="bl" rotWithShape="0">
                    <a:prstClr val="black">
                      <a:alpha val="40000"/>
                    </a:prstClr>
                  </a:outerShdw>
                </a:effectLst>
              </a:rPr>
              <a:t>DRAGON BAY, JAMAICA</a:t>
            </a:r>
          </a:p>
        </p:txBody>
      </p:sp>
      <p:pic>
        <p:nvPicPr>
          <p:cNvPr id="4" name="Content Placeholder 3" descr="Dragon Bay.jpg"/>
          <p:cNvPicPr>
            <a:picLocks noGrp="1" noChangeAspect="1"/>
          </p:cNvPicPr>
          <p:nvPr>
            <p:ph idx="1"/>
          </p:nvPr>
        </p:nvPicPr>
        <p:blipFill>
          <a:blip r:embed="rId2">
            <a:extLst>
              <a:ext uri="{28A0092B-C50C-407E-A947-70E740481C1C}">
                <a14:useLocalDpi xmlns:a14="http://schemas.microsoft.com/office/drawing/2010/main" val="0"/>
              </a:ext>
            </a:extLst>
          </a:blip>
          <a:srcRect l="-22049" r="-22049"/>
          <a:stretch>
            <a:fillRect/>
          </a:stretch>
        </p:blipFill>
        <p:spPr>
          <a:xfrm>
            <a:off x="-850255" y="1035559"/>
            <a:ext cx="10749121" cy="5822441"/>
          </a:xfrm>
        </p:spPr>
      </p:pic>
    </p:spTree>
    <p:extLst>
      <p:ext uri="{BB962C8B-B14F-4D97-AF65-F5344CB8AC3E}">
        <p14:creationId xmlns:p14="http://schemas.microsoft.com/office/powerpoint/2010/main" val="1582027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918" y="479266"/>
            <a:ext cx="8027881" cy="1197134"/>
          </a:xfrm>
        </p:spPr>
        <p:txBody>
          <a:bodyPr/>
          <a:lstStyle/>
          <a:p>
            <a:endParaRPr lang="en-US" dirty="0"/>
          </a:p>
        </p:txBody>
      </p:sp>
      <p:sp>
        <p:nvSpPr>
          <p:cNvPr id="3" name="Content Placeholder 2"/>
          <p:cNvSpPr>
            <a:spLocks noGrp="1"/>
          </p:cNvSpPr>
          <p:nvPr>
            <p:ph idx="1"/>
          </p:nvPr>
        </p:nvSpPr>
        <p:spPr>
          <a:xfrm>
            <a:off x="0" y="0"/>
            <a:ext cx="9144000" cy="6858000"/>
          </a:xfrm>
        </p:spPr>
        <p:txBody>
          <a:bodyPr/>
          <a:lstStyle/>
          <a:p>
            <a:r>
              <a:rPr lang="en-US" b="1" dirty="0">
                <a:solidFill>
                  <a:srgbClr val="33CCCC"/>
                </a:solidFill>
              </a:rPr>
              <a:t>Dragon Bay had a secondary sewage treatment plant, put effluent in bay where it washed back on beach, turned west side of bay red with weedy algae.</a:t>
            </a:r>
          </a:p>
          <a:p>
            <a:r>
              <a:rPr lang="en-US" b="1" dirty="0">
                <a:solidFill>
                  <a:srgbClr val="33CCCC"/>
                </a:solidFill>
              </a:rPr>
              <a:t>Laundry detergent dumped in river, turned east side of bay green with weedy algae</a:t>
            </a:r>
          </a:p>
          <a:p>
            <a:r>
              <a:rPr lang="en-US" b="1" dirty="0">
                <a:solidFill>
                  <a:srgbClr val="33CCCC"/>
                </a:solidFill>
              </a:rPr>
              <a:t>SOLUTION: Put laundry effluent in sewage plant, instead of dumping effluent on reef, use to water gardens and ornamental plants</a:t>
            </a:r>
          </a:p>
          <a:p>
            <a:r>
              <a:rPr lang="en-US" b="1" dirty="0">
                <a:solidFill>
                  <a:srgbClr val="33CCCC"/>
                </a:solidFill>
              </a:rPr>
              <a:t>RESULT: within weeks algae turned pale and died, gone entirely in two months, coral reef recovered</a:t>
            </a:r>
          </a:p>
        </p:txBody>
      </p:sp>
    </p:spTree>
    <p:extLst>
      <p:ext uri="{BB962C8B-B14F-4D97-AF65-F5344CB8AC3E}">
        <p14:creationId xmlns:p14="http://schemas.microsoft.com/office/powerpoint/2010/main" val="1823417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78674"/>
          </a:xfrm>
        </p:spPr>
        <p:txBody>
          <a:bodyPr/>
          <a:lstStyle/>
          <a:p>
            <a:pPr algn="ctr"/>
            <a:r>
              <a:rPr lang="en-US" sz="3600" b="1" dirty="0">
                <a:solidFill>
                  <a:schemeClr val="accent2">
                    <a:lumMod val="60000"/>
                    <a:lumOff val="40000"/>
                  </a:schemeClr>
                </a:solidFill>
              </a:rPr>
              <a:t>COASTAL NUTRIENT MANAGEMENT</a:t>
            </a:r>
          </a:p>
        </p:txBody>
      </p:sp>
      <p:sp>
        <p:nvSpPr>
          <p:cNvPr id="3" name="Content Placeholder 2"/>
          <p:cNvSpPr>
            <a:spLocks noGrp="1"/>
          </p:cNvSpPr>
          <p:nvPr>
            <p:ph idx="1"/>
          </p:nvPr>
        </p:nvSpPr>
        <p:spPr>
          <a:xfrm>
            <a:off x="0" y="850514"/>
            <a:ext cx="9144000" cy="6007486"/>
          </a:xfrm>
        </p:spPr>
        <p:txBody>
          <a:bodyPr/>
          <a:lstStyle/>
          <a:p>
            <a:r>
              <a:rPr lang="en-US" b="1" dirty="0">
                <a:solidFill>
                  <a:schemeClr val="accent1"/>
                </a:solidFill>
              </a:rPr>
              <a:t>The core of coastal resource management is nutrient management</a:t>
            </a:r>
          </a:p>
          <a:p>
            <a:r>
              <a:rPr lang="en-US" b="1" dirty="0">
                <a:solidFill>
                  <a:schemeClr val="accent1"/>
                </a:solidFill>
              </a:rPr>
              <a:t>No coastal manager in the world has a clue how much nutrients enter their coastal zone, because they don’t have continuous real time nutrient mapping capability</a:t>
            </a:r>
          </a:p>
          <a:p>
            <a:r>
              <a:rPr lang="en-US" b="1" dirty="0">
                <a:solidFill>
                  <a:schemeClr val="accent1"/>
                </a:solidFill>
              </a:rPr>
              <a:t>The technology exists but is not being used</a:t>
            </a:r>
          </a:p>
          <a:p>
            <a:r>
              <a:rPr lang="en-US" b="1" dirty="0">
                <a:solidFill>
                  <a:schemeClr val="accent1"/>
                </a:solidFill>
              </a:rPr>
              <a:t>Use of these methods will revolutionize coastal management, take it out of the dark ages, and place it on a scientific basis</a:t>
            </a:r>
          </a:p>
        </p:txBody>
      </p:sp>
    </p:spTree>
    <p:extLst>
      <p:ext uri="{BB962C8B-B14F-4D97-AF65-F5344CB8AC3E}">
        <p14:creationId xmlns:p14="http://schemas.microsoft.com/office/powerpoint/2010/main" val="763087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5000"/>
          </a:xfrm>
        </p:spPr>
        <p:txBody>
          <a:bodyPr/>
          <a:lstStyle/>
          <a:p>
            <a:r>
              <a:rPr lang="en-US" sz="2400" b="1" dirty="0">
                <a:solidFill>
                  <a:srgbClr val="38FF38"/>
                </a:solidFill>
              </a:rPr>
              <a:t>ONLY WHEN WE CAN MAP MARINE POLLUTION AS WELL AS AIR POLLUTION WE CAN IDENTIFY SOURCE AREAS, POLLUTION MOVEMENT, DEFINE POLICIES TO REDUCE SOURCES, AND VERIFY THE SUCCESS OF SUCH POLICIES</a:t>
            </a:r>
          </a:p>
        </p:txBody>
      </p:sp>
      <p:pic>
        <p:nvPicPr>
          <p:cNvPr id="4" name="Content Placeholder 3"/>
          <p:cNvPicPr>
            <a:picLocks noGrp="1" noChangeAspect="1"/>
          </p:cNvPicPr>
          <p:nvPr>
            <p:ph idx="1"/>
          </p:nvPr>
        </p:nvPicPr>
        <p:blipFill>
          <a:blip r:embed="rId2"/>
          <a:srcRect t="11932" b="11932"/>
          <a:stretch>
            <a:fillRect/>
          </a:stretch>
        </p:blipFill>
        <p:spPr/>
      </p:pic>
    </p:spTree>
    <p:extLst>
      <p:ext uri="{BB962C8B-B14F-4D97-AF65-F5344CB8AC3E}">
        <p14:creationId xmlns:p14="http://schemas.microsoft.com/office/powerpoint/2010/main" val="435675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7822"/>
          </a:xfrm>
        </p:spPr>
        <p:txBody>
          <a:bodyPr/>
          <a:lstStyle/>
          <a:p>
            <a:pPr algn="ctr"/>
            <a:r>
              <a:rPr lang="en-US" sz="7200" b="1" dirty="0">
                <a:solidFill>
                  <a:schemeClr val="accent2">
                    <a:lumMod val="60000"/>
                    <a:lumOff val="40000"/>
                  </a:schemeClr>
                </a:solidFill>
                <a:effectLst>
                  <a:outerShdw blurRad="50800" dist="38100" dir="18900000" algn="bl" rotWithShape="0">
                    <a:prstClr val="black">
                      <a:alpha val="40000"/>
                    </a:prstClr>
                  </a:outerShdw>
                </a:effectLst>
              </a:rPr>
              <a:t>TURKS &amp; CAICOS</a:t>
            </a:r>
          </a:p>
        </p:txBody>
      </p:sp>
      <p:sp>
        <p:nvSpPr>
          <p:cNvPr id="3" name="Content Placeholder 2"/>
          <p:cNvSpPr>
            <a:spLocks noGrp="1"/>
          </p:cNvSpPr>
          <p:nvPr>
            <p:ph idx="1"/>
          </p:nvPr>
        </p:nvSpPr>
        <p:spPr>
          <a:xfrm>
            <a:off x="0" y="1444709"/>
            <a:ext cx="9144000" cy="5413291"/>
          </a:xfrm>
        </p:spPr>
        <p:txBody>
          <a:bodyPr/>
          <a:lstStyle/>
          <a:p>
            <a:r>
              <a:rPr lang="en-US" sz="3600" b="1" dirty="0">
                <a:solidFill>
                  <a:schemeClr val="accent1"/>
                </a:solidFill>
                <a:effectLst>
                  <a:outerShdw blurRad="50800" dist="38100" dir="18900000" algn="bl" rotWithShape="0">
                    <a:prstClr val="black">
                      <a:alpha val="40000"/>
                    </a:prstClr>
                  </a:outerShdw>
                </a:effectLst>
              </a:rPr>
              <a:t>Every hotel has a package secondary sewage treatment plant and recycles all their waste water on their property as irrigation for ornamental plants.</a:t>
            </a:r>
          </a:p>
          <a:p>
            <a:r>
              <a:rPr lang="en-US" sz="3600" b="1" dirty="0">
                <a:solidFill>
                  <a:schemeClr val="accent1"/>
                </a:solidFill>
                <a:effectLst>
                  <a:outerShdw blurRad="50800" dist="38100" dir="18900000" algn="bl" rotWithShape="0">
                    <a:prstClr val="black">
                      <a:alpha val="40000"/>
                    </a:prstClr>
                  </a:outerShdw>
                </a:effectLst>
              </a:rPr>
              <a:t>Propose national coral reef ecosystem-specific nutrient standards for nitrogen and phosphorus</a:t>
            </a:r>
          </a:p>
          <a:p>
            <a:r>
              <a:rPr lang="en-US" sz="3600" b="1" dirty="0">
                <a:solidFill>
                  <a:schemeClr val="accent1"/>
                </a:solidFill>
                <a:effectLst>
                  <a:outerShdw blurRad="50800" dist="38100" dir="18900000" algn="bl" rotWithShape="0">
                    <a:prstClr val="black">
                      <a:alpha val="40000"/>
                    </a:prstClr>
                  </a:outerShdw>
                </a:effectLst>
              </a:rPr>
              <a:t>Only country in the world to take these steps</a:t>
            </a:r>
          </a:p>
        </p:txBody>
      </p:sp>
    </p:spTree>
    <p:extLst>
      <p:ext uri="{BB962C8B-B14F-4D97-AF65-F5344CB8AC3E}">
        <p14:creationId xmlns:p14="http://schemas.microsoft.com/office/powerpoint/2010/main" val="1254108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5000"/>
          </a:xfrm>
        </p:spPr>
        <p:txBody>
          <a:bodyPr/>
          <a:lstStyle/>
          <a:p>
            <a:pPr algn="ctr"/>
            <a:r>
              <a:rPr lang="en-US" sz="4800" b="1" dirty="0">
                <a:solidFill>
                  <a:srgbClr val="44FF44"/>
                </a:solidFill>
                <a:effectLst>
                  <a:outerShdw blurRad="50800" dist="38100" dir="18900000" algn="bl" rotWithShape="0">
                    <a:prstClr val="black">
                      <a:alpha val="40000"/>
                    </a:prstClr>
                  </a:outerShdw>
                </a:effectLst>
              </a:rPr>
              <a:t>CANCUN: PLANNING AHEAD</a:t>
            </a:r>
          </a:p>
        </p:txBody>
      </p:sp>
      <p:sp>
        <p:nvSpPr>
          <p:cNvPr id="3" name="Content Placeholder 2"/>
          <p:cNvSpPr>
            <a:spLocks noGrp="1"/>
          </p:cNvSpPr>
          <p:nvPr>
            <p:ph idx="1"/>
          </p:nvPr>
        </p:nvSpPr>
        <p:spPr>
          <a:xfrm>
            <a:off x="0" y="1905000"/>
            <a:ext cx="9144000" cy="4953000"/>
          </a:xfrm>
        </p:spPr>
        <p:txBody>
          <a:bodyPr/>
          <a:lstStyle/>
          <a:p>
            <a:r>
              <a:rPr lang="en-US" b="1" dirty="0">
                <a:solidFill>
                  <a:schemeClr val="accent1">
                    <a:lumMod val="60000"/>
                    <a:lumOff val="40000"/>
                  </a:schemeClr>
                </a:solidFill>
                <a:effectLst>
                  <a:outerShdw blurRad="50800" dist="38100" dir="18900000" algn="bl" rotWithShape="0">
                    <a:prstClr val="black">
                      <a:alpha val="40000"/>
                    </a:prstClr>
                  </a:outerShdw>
                </a:effectLst>
              </a:rPr>
              <a:t>Sewage collection system and treatment plants in place before hotels were built</a:t>
            </a:r>
          </a:p>
          <a:p>
            <a:r>
              <a:rPr lang="en-US" b="1" dirty="0">
                <a:solidFill>
                  <a:schemeClr val="accent1">
                    <a:lumMod val="60000"/>
                    <a:lumOff val="40000"/>
                  </a:schemeClr>
                </a:solidFill>
                <a:effectLst>
                  <a:outerShdw blurRad="50800" dist="38100" dir="18900000" algn="bl" rotWithShape="0">
                    <a:prstClr val="black">
                      <a:alpha val="40000"/>
                    </a:prstClr>
                  </a:outerShdw>
                </a:effectLst>
              </a:rPr>
              <a:t>Designed for twice the imaginable amount of development, for 200,000 people</a:t>
            </a:r>
          </a:p>
          <a:p>
            <a:r>
              <a:rPr lang="en-US" b="1" dirty="0">
                <a:solidFill>
                  <a:schemeClr val="accent1">
                    <a:lumMod val="60000"/>
                    <a:lumOff val="40000"/>
                  </a:schemeClr>
                </a:solidFill>
                <a:effectLst>
                  <a:outerShdw blurRad="50800" dist="38100" dir="18900000" algn="bl" rotWithShape="0">
                    <a:prstClr val="black">
                      <a:alpha val="40000"/>
                    </a:prstClr>
                  </a:outerShdw>
                </a:effectLst>
              </a:rPr>
              <a:t>Now more than 1,000,000 live there</a:t>
            </a:r>
          </a:p>
          <a:p>
            <a:r>
              <a:rPr lang="en-US" b="1" dirty="0">
                <a:solidFill>
                  <a:schemeClr val="accent1">
                    <a:lumMod val="60000"/>
                    <a:lumOff val="40000"/>
                  </a:schemeClr>
                </a:solidFill>
                <a:effectLst>
                  <a:outerShdw blurRad="50800" dist="38100" dir="18900000" algn="bl" rotWithShape="0">
                    <a:prstClr val="black">
                      <a:alpha val="40000"/>
                    </a:prstClr>
                  </a:outerShdw>
                </a:effectLst>
              </a:rPr>
              <a:t>20 % of sewage partially treated, rest mostly not at all</a:t>
            </a:r>
          </a:p>
          <a:p>
            <a:r>
              <a:rPr lang="en-US" b="1" dirty="0">
                <a:solidFill>
                  <a:schemeClr val="accent1">
                    <a:lumMod val="60000"/>
                    <a:lumOff val="40000"/>
                  </a:schemeClr>
                </a:solidFill>
                <a:effectLst>
                  <a:outerShdw blurRad="50800" dist="38100" dir="18900000" algn="bl" rotWithShape="0">
                    <a:prstClr val="black">
                      <a:alpha val="40000"/>
                    </a:prstClr>
                  </a:outerShdw>
                </a:effectLst>
              </a:rPr>
              <a:t>Underwater Museum algae-smothered</a:t>
            </a:r>
          </a:p>
        </p:txBody>
      </p:sp>
    </p:spTree>
    <p:extLst>
      <p:ext uri="{BB962C8B-B14F-4D97-AF65-F5344CB8AC3E}">
        <p14:creationId xmlns:p14="http://schemas.microsoft.com/office/powerpoint/2010/main" val="1599418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5000"/>
          </a:xfrm>
        </p:spPr>
        <p:txBody>
          <a:bodyPr/>
          <a:lstStyle/>
          <a:p>
            <a:pPr algn="ctr"/>
            <a:r>
              <a:rPr lang="en-US" sz="4000" b="1" dirty="0">
                <a:solidFill>
                  <a:schemeClr val="accent2">
                    <a:lumMod val="60000"/>
                    <a:lumOff val="40000"/>
                  </a:schemeClr>
                </a:solidFill>
              </a:rPr>
              <a:t>Cancun is one of very few tourism areas that tried to do the right thing</a:t>
            </a:r>
          </a:p>
        </p:txBody>
      </p:sp>
      <p:sp>
        <p:nvSpPr>
          <p:cNvPr id="3" name="Content Placeholder 2"/>
          <p:cNvSpPr>
            <a:spLocks noGrp="1"/>
          </p:cNvSpPr>
          <p:nvPr>
            <p:ph idx="1"/>
          </p:nvPr>
        </p:nvSpPr>
        <p:spPr>
          <a:xfrm>
            <a:off x="0" y="1905000"/>
            <a:ext cx="9144000" cy="4952999"/>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9600" b="1" dirty="0">
                <a:solidFill>
                  <a:schemeClr val="accent2">
                    <a:lumMod val="60000"/>
                    <a:lumOff val="40000"/>
                  </a:schemeClr>
                </a:solidFill>
              </a:rPr>
              <a:t>DID IT WORK?</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4800" b="1">
              <a:solidFill>
                <a:schemeClr val="accent2">
                  <a:lumMod val="60000"/>
                  <a:lumOff val="40000"/>
                </a:schemeClr>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4800" b="1">
                <a:solidFill>
                  <a:schemeClr val="accent2">
                    <a:lumMod val="60000"/>
                    <a:lumOff val="40000"/>
                  </a:schemeClr>
                </a:solidFill>
              </a:rPr>
              <a:t>Impacts </a:t>
            </a:r>
            <a:r>
              <a:rPr lang="en-US" sz="4800" b="1" dirty="0">
                <a:solidFill>
                  <a:schemeClr val="accent2">
                    <a:lumMod val="60000"/>
                    <a:lumOff val="40000"/>
                  </a:schemeClr>
                </a:solidFill>
              </a:rPr>
              <a:t>of captive dolphins and turtles in Mexico and Grand Cayman</a:t>
            </a:r>
          </a:p>
        </p:txBody>
      </p:sp>
    </p:spTree>
    <p:extLst>
      <p:ext uri="{BB962C8B-B14F-4D97-AF65-F5344CB8AC3E}">
        <p14:creationId xmlns:p14="http://schemas.microsoft.com/office/powerpoint/2010/main" val="313203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5000"/>
          </a:xfrm>
        </p:spPr>
        <p:txBody>
          <a:bodyPr/>
          <a:lstStyle/>
          <a:p>
            <a:pPr algn="ctr"/>
            <a:r>
              <a:rPr lang="en-US" sz="9600" b="1" dirty="0">
                <a:solidFill>
                  <a:schemeClr val="accent2">
                    <a:lumMod val="60000"/>
                    <a:lumOff val="40000"/>
                  </a:schemeClr>
                </a:solidFill>
              </a:rPr>
              <a:t>GRACIAS!</a:t>
            </a:r>
          </a:p>
        </p:txBody>
      </p:sp>
    </p:spTree>
    <p:extLst>
      <p:ext uri="{BB962C8B-B14F-4D97-AF65-F5344CB8AC3E}">
        <p14:creationId xmlns:p14="http://schemas.microsoft.com/office/powerpoint/2010/main" val="463446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45357"/>
            <a:ext cx="9144000" cy="6903357"/>
          </a:xfrm>
        </p:spPr>
      </p:pic>
    </p:spTree>
    <p:extLst>
      <p:ext uri="{BB962C8B-B14F-4D97-AF65-F5344CB8AC3E}">
        <p14:creationId xmlns:p14="http://schemas.microsoft.com/office/powerpoint/2010/main" val="1907721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5000"/>
          </a:xfrm>
        </p:spPr>
        <p:txBody>
          <a:bodyPr/>
          <a:lstStyle/>
          <a:p>
            <a:pPr algn="ctr"/>
            <a:r>
              <a:rPr lang="en-US" b="1" dirty="0">
                <a:solidFill>
                  <a:srgbClr val="38FF38"/>
                </a:solidFill>
              </a:rPr>
              <a:t>CORAL REEFS REQUIRE PUREST CLEAREST WATERS</a:t>
            </a:r>
          </a:p>
        </p:txBody>
      </p:sp>
      <p:pic>
        <p:nvPicPr>
          <p:cNvPr id="4" name="Content Placeholder 3" descr="Primary productivity.jpg"/>
          <p:cNvPicPr>
            <a:picLocks noGrp="1" noChangeAspect="1"/>
          </p:cNvPicPr>
          <p:nvPr>
            <p:ph idx="1"/>
          </p:nvPr>
        </p:nvPicPr>
        <p:blipFill>
          <a:blip r:embed="rId2">
            <a:extLst>
              <a:ext uri="{28A0092B-C50C-407E-A947-70E740481C1C}">
                <a14:useLocalDpi xmlns:a14="http://schemas.microsoft.com/office/drawing/2010/main" val="0"/>
              </a:ext>
            </a:extLst>
          </a:blip>
          <a:srcRect t="12529" b="12529"/>
          <a:stretch>
            <a:fillRect/>
          </a:stretch>
        </p:blipFill>
        <p:spPr/>
      </p:pic>
    </p:spTree>
    <p:extLst>
      <p:ext uri="{BB962C8B-B14F-4D97-AF65-F5344CB8AC3E}">
        <p14:creationId xmlns:p14="http://schemas.microsoft.com/office/powerpoint/2010/main" val="891403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97118"/>
          </a:xfrm>
        </p:spPr>
        <p:txBody>
          <a:bodyPr/>
          <a:lstStyle/>
          <a:p>
            <a:pPr algn="ctr"/>
            <a:r>
              <a:rPr lang="en-US" b="1" dirty="0">
                <a:solidFill>
                  <a:srgbClr val="44FF44"/>
                </a:solidFill>
              </a:rPr>
              <a:t>CORAL REEF EUTROPHICATION</a:t>
            </a:r>
          </a:p>
        </p:txBody>
      </p:sp>
      <p:sp>
        <p:nvSpPr>
          <p:cNvPr id="3" name="Content Placeholder 2"/>
          <p:cNvSpPr>
            <a:spLocks noGrp="1"/>
          </p:cNvSpPr>
          <p:nvPr>
            <p:ph idx="1"/>
          </p:nvPr>
        </p:nvSpPr>
        <p:spPr>
          <a:xfrm>
            <a:off x="0" y="897118"/>
            <a:ext cx="9144000" cy="5960882"/>
          </a:xfrm>
        </p:spPr>
        <p:txBody>
          <a:bodyPr/>
          <a:lstStyle/>
          <a:p>
            <a:r>
              <a:rPr lang="en-US" b="1" dirty="0">
                <a:solidFill>
                  <a:schemeClr val="accent1"/>
                </a:solidFill>
              </a:rPr>
              <a:t>Coral reefs are the most sensitive ecosystems, they are NOT resilient!</a:t>
            </a:r>
          </a:p>
          <a:p>
            <a:r>
              <a:rPr lang="en-US" b="1" dirty="0">
                <a:solidFill>
                  <a:schemeClr val="accent1"/>
                </a:solidFill>
              </a:rPr>
              <a:t>Coral reef ecosystems are the MOST vulnerable of all to high nutrients, sediments, pollution, and temperature</a:t>
            </a:r>
          </a:p>
          <a:p>
            <a:r>
              <a:rPr lang="en-US" b="1" dirty="0">
                <a:solidFill>
                  <a:schemeClr val="accent1"/>
                </a:solidFill>
              </a:rPr>
              <a:t>They are killed at levels of pollution so low that no other ecosystem would be affected</a:t>
            </a:r>
          </a:p>
          <a:p>
            <a:r>
              <a:rPr lang="en-US" b="1" dirty="0">
                <a:solidFill>
                  <a:schemeClr val="accent1"/>
                </a:solidFill>
              </a:rPr>
              <a:t>Protecting coral reef water quality is the strongest test of sustainable development</a:t>
            </a:r>
          </a:p>
          <a:p>
            <a:r>
              <a:rPr lang="en-US" b="1" dirty="0">
                <a:solidFill>
                  <a:schemeClr val="accent1"/>
                </a:solidFill>
              </a:rPr>
              <a:t>Major source of fisheries, tourism, shore protection, biodiversity for &gt;100 countries</a:t>
            </a:r>
          </a:p>
        </p:txBody>
      </p:sp>
    </p:spTree>
    <p:extLst>
      <p:ext uri="{BB962C8B-B14F-4D97-AF65-F5344CB8AC3E}">
        <p14:creationId xmlns:p14="http://schemas.microsoft.com/office/powerpoint/2010/main" val="252253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5000"/>
          </a:xfrm>
        </p:spPr>
        <p:txBody>
          <a:bodyPr/>
          <a:lstStyle/>
          <a:p>
            <a:r>
              <a:rPr lang="en-US" sz="4800" b="1" dirty="0">
                <a:solidFill>
                  <a:srgbClr val="44FF44"/>
                </a:solidFill>
              </a:rPr>
              <a:t>CARIBBEAN WATER QUALITY</a:t>
            </a:r>
          </a:p>
        </p:txBody>
      </p:sp>
      <p:sp>
        <p:nvSpPr>
          <p:cNvPr id="3" name="Content Placeholder 2"/>
          <p:cNvSpPr>
            <a:spLocks noGrp="1"/>
          </p:cNvSpPr>
          <p:nvPr>
            <p:ph idx="1"/>
          </p:nvPr>
        </p:nvSpPr>
        <p:spPr>
          <a:xfrm>
            <a:off x="0" y="1561218"/>
            <a:ext cx="9144000" cy="5296782"/>
          </a:xfrm>
        </p:spPr>
        <p:txBody>
          <a:bodyPr/>
          <a:lstStyle/>
          <a:p>
            <a:r>
              <a:rPr lang="en-US" sz="3600" b="1" dirty="0">
                <a:solidFill>
                  <a:srgbClr val="33CCCC"/>
                </a:solidFill>
                <a:effectLst>
                  <a:outerShdw blurRad="50800" dist="38100" dir="18900000" algn="bl" rotWithShape="0">
                    <a:prstClr val="black">
                      <a:alpha val="40000"/>
                    </a:prstClr>
                  </a:outerShdw>
                </a:effectLst>
              </a:rPr>
              <a:t>Every Caribbean country has staked its future on tourism.</a:t>
            </a:r>
          </a:p>
          <a:p>
            <a:r>
              <a:rPr lang="en-US" sz="3600" b="1" dirty="0">
                <a:solidFill>
                  <a:srgbClr val="33CCCC"/>
                </a:solidFill>
                <a:effectLst>
                  <a:outerShdw blurRad="50800" dist="38100" dir="18900000" algn="bl" rotWithShape="0">
                    <a:prstClr val="black">
                      <a:alpha val="40000"/>
                    </a:prstClr>
                  </a:outerShdw>
                </a:effectLst>
              </a:rPr>
              <a:t>Caribbean is the most vulnerable area of the world to coastal eutrophication because of low tides and currents. </a:t>
            </a:r>
          </a:p>
          <a:p>
            <a:r>
              <a:rPr lang="en-US" sz="3600" b="1" dirty="0">
                <a:solidFill>
                  <a:srgbClr val="33CCCC"/>
                </a:solidFill>
                <a:effectLst>
                  <a:outerShdw blurRad="50800" dist="38100" dir="18900000" algn="bl" rotWithShape="0">
                    <a:prstClr val="black">
                      <a:alpha val="40000"/>
                    </a:prstClr>
                  </a:outerShdw>
                </a:effectLst>
              </a:rPr>
              <a:t>Therefore it needs the strongest water quality standards and nutrient recycling on land to preserve its tourism and fisheries</a:t>
            </a:r>
          </a:p>
        </p:txBody>
      </p:sp>
    </p:spTree>
    <p:extLst>
      <p:ext uri="{BB962C8B-B14F-4D97-AF65-F5344CB8AC3E}">
        <p14:creationId xmlns:p14="http://schemas.microsoft.com/office/powerpoint/2010/main" val="1907057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5000"/>
          </a:xfrm>
        </p:spPr>
        <p:txBody>
          <a:bodyPr/>
          <a:lstStyle/>
          <a:p>
            <a:pPr algn="ctr"/>
            <a:r>
              <a:rPr lang="en-US" sz="6000" b="1" dirty="0">
                <a:solidFill>
                  <a:schemeClr val="accent2">
                    <a:lumMod val="60000"/>
                    <a:lumOff val="40000"/>
                  </a:schemeClr>
                </a:solidFill>
              </a:rPr>
              <a:t>SEWAGE: TOURISM’S DIRTY SECRET</a:t>
            </a:r>
          </a:p>
        </p:txBody>
      </p:sp>
      <p:sp>
        <p:nvSpPr>
          <p:cNvPr id="3" name="Content Placeholder 2"/>
          <p:cNvSpPr>
            <a:spLocks noGrp="1"/>
          </p:cNvSpPr>
          <p:nvPr>
            <p:ph idx="1"/>
          </p:nvPr>
        </p:nvSpPr>
        <p:spPr>
          <a:xfrm>
            <a:off x="0" y="1905000"/>
            <a:ext cx="9144000" cy="4953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solidFill>
                  <a:schemeClr val="accent2">
                    <a:lumMod val="60000"/>
                    <a:lumOff val="40000"/>
                  </a:schemeClr>
                </a:solidFill>
              </a:rPr>
              <a:t>All around the world tourists are swimming in their own sewage, and that of many, many others, too!</a:t>
            </a:r>
          </a:p>
          <a:p>
            <a:pPr marL="0" marR="0" lvl="0" indent="0" defTabSz="914400" eaLnBrk="1" fontAlgn="auto" latinLnBrk="0" hangingPunct="1">
              <a:lnSpc>
                <a:spcPct val="100000"/>
              </a:lnSpc>
              <a:spcBef>
                <a:spcPts val="0"/>
              </a:spcBef>
              <a:spcAft>
                <a:spcPts val="0"/>
              </a:spcAft>
              <a:buClrTx/>
              <a:buSzTx/>
              <a:buFontTx/>
              <a:buNone/>
              <a:tabLst/>
              <a:defRPr/>
            </a:pPr>
            <a:endParaRPr lang="en-US" b="1" dirty="0">
              <a:solidFill>
                <a:schemeClr val="accent2">
                  <a:lumMod val="60000"/>
                  <a:lumOff val="40000"/>
                </a:schemeClr>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US" b="1" dirty="0">
                <a:solidFill>
                  <a:schemeClr val="accent2">
                    <a:lumMod val="60000"/>
                    <a:lumOff val="40000"/>
                  </a:schemeClr>
                </a:solidFill>
              </a:rPr>
              <a:t>I had to swim through a lot of it for this talk!</a:t>
            </a:r>
          </a:p>
          <a:p>
            <a:pPr marL="0" marR="0" lvl="0" indent="0" defTabSz="914400" eaLnBrk="1" fontAlgn="auto" latinLnBrk="0" hangingPunct="1">
              <a:lnSpc>
                <a:spcPct val="100000"/>
              </a:lnSpc>
              <a:spcBef>
                <a:spcPts val="0"/>
              </a:spcBef>
              <a:spcAft>
                <a:spcPts val="0"/>
              </a:spcAft>
              <a:buClrTx/>
              <a:buSzTx/>
              <a:buFontTx/>
              <a:buNone/>
              <a:tabLst/>
              <a:defRPr/>
            </a:pPr>
            <a:endParaRPr lang="en-US" b="1" dirty="0">
              <a:solidFill>
                <a:schemeClr val="accent2">
                  <a:lumMod val="60000"/>
                  <a:lumOff val="40000"/>
                </a:schemeClr>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US" b="1" dirty="0">
                <a:solidFill>
                  <a:schemeClr val="accent2">
                    <a:lumMod val="60000"/>
                    <a:lumOff val="40000"/>
                  </a:schemeClr>
                </a:solidFill>
              </a:rPr>
              <a:t>Coral reefs are the most nutrient sensitive ecosystem, they are smothered by harmful algae blooms at nutrient levels so low that no other ecosystem would be affected</a:t>
            </a:r>
          </a:p>
        </p:txBody>
      </p:sp>
    </p:spTree>
    <p:extLst>
      <p:ext uri="{BB962C8B-B14F-4D97-AF65-F5344CB8AC3E}">
        <p14:creationId xmlns:p14="http://schemas.microsoft.com/office/powerpoint/2010/main" val="1779780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0" y="1"/>
            <a:ext cx="9144000" cy="1910743"/>
          </a:xfrm>
        </p:spPr>
        <p:txBody>
          <a:bodyPr/>
          <a:lstStyle/>
          <a:p>
            <a:r>
              <a:rPr lang="en-US" b="1" dirty="0">
                <a:solidFill>
                  <a:srgbClr val="44FF44"/>
                </a:solidFill>
              </a:rPr>
              <a:t>JAMAICA EUTROPHICATION:</a:t>
            </a:r>
            <a:br>
              <a:rPr lang="en-US" b="1" dirty="0">
                <a:solidFill>
                  <a:srgbClr val="44FF44"/>
                </a:solidFill>
              </a:rPr>
            </a:br>
            <a:r>
              <a:rPr lang="en-US" b="1" dirty="0">
                <a:solidFill>
                  <a:srgbClr val="44FF44"/>
                </a:solidFill>
              </a:rPr>
              <a:t>PAST, PRESENT, &amp; FUTURE</a:t>
            </a:r>
            <a:br>
              <a:rPr lang="en-US" b="1" dirty="0">
                <a:solidFill>
                  <a:srgbClr val="44FF44"/>
                </a:solidFill>
              </a:rPr>
            </a:br>
            <a:r>
              <a:rPr lang="en-US" sz="3200" b="1" dirty="0">
                <a:solidFill>
                  <a:srgbClr val="44FF44"/>
                </a:solidFill>
              </a:rPr>
              <a:t>Tom Goreau, Global Coral Reef Alliance</a:t>
            </a:r>
            <a:endParaRPr lang="en-US" b="1" dirty="0">
              <a:solidFill>
                <a:srgbClr val="44FF44"/>
              </a:solidFill>
            </a:endParaRPr>
          </a:p>
        </p:txBody>
      </p:sp>
      <p:sp>
        <p:nvSpPr>
          <p:cNvPr id="3" name="Subtitle 2"/>
          <p:cNvSpPr>
            <a:spLocks noGrp="1"/>
          </p:cNvSpPr>
          <p:nvPr>
            <p:ph type="subTitle" sz="quarter" idx="1"/>
          </p:nvPr>
        </p:nvSpPr>
        <p:spPr>
          <a:xfrm>
            <a:off x="0" y="1910745"/>
            <a:ext cx="9144000" cy="4947255"/>
          </a:xfrm>
        </p:spPr>
        <p:txBody>
          <a:bodyPr/>
          <a:lstStyle/>
          <a:p>
            <a:endParaRPr lang="en-US" dirty="0"/>
          </a:p>
        </p:txBody>
      </p:sp>
      <p:pic>
        <p:nvPicPr>
          <p:cNvPr id="4" name="Picture 3" descr="Jamaic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559" y="1910744"/>
            <a:ext cx="6338293" cy="4947255"/>
          </a:xfrm>
          <a:prstGeom prst="rect">
            <a:avLst/>
          </a:prstGeom>
        </p:spPr>
      </p:pic>
      <p:sp>
        <p:nvSpPr>
          <p:cNvPr id="5" name="TextBox 4"/>
          <p:cNvSpPr txBox="1"/>
          <p:nvPr/>
        </p:nvSpPr>
        <p:spPr>
          <a:xfrm>
            <a:off x="3082204" y="4910189"/>
            <a:ext cx="364215" cy="369332"/>
          </a:xfrm>
          <a:prstGeom prst="rect">
            <a:avLst/>
          </a:prstGeom>
          <a:noFill/>
        </p:spPr>
        <p:txBody>
          <a:bodyPr wrap="none" rtlCol="0">
            <a:spAutoFit/>
          </a:bodyPr>
          <a:lstStyle/>
          <a:p>
            <a:r>
              <a:rPr lang="en-US" b="1" dirty="0">
                <a:solidFill>
                  <a:srgbClr val="FF0000"/>
                </a:solidFill>
              </a:rPr>
              <a:t>O</a:t>
            </a:r>
          </a:p>
        </p:txBody>
      </p:sp>
      <p:sp>
        <p:nvSpPr>
          <p:cNvPr id="6" name="TextBox 5"/>
          <p:cNvSpPr txBox="1"/>
          <p:nvPr/>
        </p:nvSpPr>
        <p:spPr>
          <a:xfrm>
            <a:off x="3082204" y="4910189"/>
            <a:ext cx="184666" cy="369332"/>
          </a:xfrm>
          <a:prstGeom prst="rect">
            <a:avLst/>
          </a:prstGeom>
          <a:noFill/>
        </p:spPr>
        <p:txBody>
          <a:bodyPr wrap="none" rtlCol="0">
            <a:spAutoFit/>
          </a:bodyPr>
          <a:lstStyle/>
          <a:p>
            <a:endParaRPr lang="en-US" dirty="0"/>
          </a:p>
        </p:txBody>
      </p:sp>
      <p:sp>
        <p:nvSpPr>
          <p:cNvPr id="7" name="TextBox 6"/>
          <p:cNvSpPr txBox="1"/>
          <p:nvPr/>
        </p:nvSpPr>
        <p:spPr>
          <a:xfrm>
            <a:off x="3717231" y="5080574"/>
            <a:ext cx="519099" cy="369332"/>
          </a:xfrm>
          <a:prstGeom prst="rect">
            <a:avLst/>
          </a:prstGeom>
          <a:noFill/>
        </p:spPr>
        <p:txBody>
          <a:bodyPr wrap="square" rtlCol="0">
            <a:spAutoFit/>
          </a:bodyPr>
          <a:lstStyle/>
          <a:p>
            <a:r>
              <a:rPr lang="en-US" b="1" dirty="0">
                <a:solidFill>
                  <a:srgbClr val="FF0000"/>
                </a:solidFill>
              </a:rPr>
              <a:t>O</a:t>
            </a:r>
          </a:p>
        </p:txBody>
      </p:sp>
      <p:sp>
        <p:nvSpPr>
          <p:cNvPr id="8" name="TextBox 7"/>
          <p:cNvSpPr txBox="1"/>
          <p:nvPr/>
        </p:nvSpPr>
        <p:spPr>
          <a:xfrm>
            <a:off x="1800415" y="3254015"/>
            <a:ext cx="364215" cy="369332"/>
          </a:xfrm>
          <a:prstGeom prst="rect">
            <a:avLst/>
          </a:prstGeom>
          <a:noFill/>
        </p:spPr>
        <p:txBody>
          <a:bodyPr wrap="none" rtlCol="0">
            <a:spAutoFit/>
          </a:bodyPr>
          <a:lstStyle/>
          <a:p>
            <a:r>
              <a:rPr lang="en-US" b="1" dirty="0">
                <a:solidFill>
                  <a:srgbClr val="FF0000"/>
                </a:solidFill>
              </a:rPr>
              <a:t>O</a:t>
            </a:r>
          </a:p>
        </p:txBody>
      </p:sp>
    </p:spTree>
    <p:extLst>
      <p:ext uri="{BB962C8B-B14F-4D97-AF65-F5344CB8AC3E}">
        <p14:creationId xmlns:p14="http://schemas.microsoft.com/office/powerpoint/2010/main" val="1150159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24214" cy="933908"/>
          </a:xfrm>
        </p:spPr>
        <p:txBody>
          <a:bodyPr/>
          <a:lstStyle/>
          <a:p>
            <a:pPr algn="ctr"/>
            <a:r>
              <a:rPr lang="en-US" b="1" dirty="0">
                <a:solidFill>
                  <a:srgbClr val="44FF44"/>
                </a:solidFill>
              </a:rPr>
              <a:t>CARIBBEAN EUTROPHICATION</a:t>
            </a:r>
          </a:p>
        </p:txBody>
      </p:sp>
      <p:pic>
        <p:nvPicPr>
          <p:cNvPr id="4" name="Content Placeholder 3" descr="Caribbean.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8053" r="-28053"/>
          <a:stretch/>
        </p:blipFill>
        <p:spPr>
          <a:xfrm>
            <a:off x="-1141921" y="834291"/>
            <a:ext cx="11116832" cy="6023709"/>
          </a:xfrm>
        </p:spPr>
      </p:pic>
    </p:spTree>
    <p:extLst>
      <p:ext uri="{BB962C8B-B14F-4D97-AF65-F5344CB8AC3E}">
        <p14:creationId xmlns:p14="http://schemas.microsoft.com/office/powerpoint/2010/main" val="331094944"/>
      </p:ext>
    </p:extLst>
  </p:cSld>
  <p:clrMapOvr>
    <a:masterClrMapping/>
  </p:clrMapOvr>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000099"/>
        </a:dk2>
        <a:lt2>
          <a:srgbClr val="FFFFFF"/>
        </a:lt2>
        <a:accent1>
          <a:srgbClr val="6666FF"/>
        </a:accent1>
        <a:accent2>
          <a:srgbClr val="9999FF"/>
        </a:accent2>
        <a:accent3>
          <a:srgbClr val="AAAACA"/>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000099"/>
        </a:dk2>
        <a:lt2>
          <a:srgbClr val="FFFFFF"/>
        </a:lt2>
        <a:accent1>
          <a:srgbClr val="FF6600"/>
        </a:accent1>
        <a:accent2>
          <a:srgbClr val="FFCC00"/>
        </a:accent2>
        <a:accent3>
          <a:srgbClr val="AAAACA"/>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000099"/>
        </a:dk2>
        <a:lt2>
          <a:srgbClr val="FFFFFF"/>
        </a:lt2>
        <a:accent1>
          <a:srgbClr val="9966FF"/>
        </a:accent1>
        <a:accent2>
          <a:srgbClr val="00CC66"/>
        </a:accent2>
        <a:accent3>
          <a:srgbClr val="AAAA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828</TotalTime>
  <Words>1007</Words>
  <Application>Microsoft Macintosh PowerPoint</Application>
  <PresentationFormat>On-screen Show (4:3)</PresentationFormat>
  <Paragraphs>99</Paragraphs>
  <Slides>27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Wingdings</vt:lpstr>
      <vt:lpstr>Ocean</vt:lpstr>
      <vt:lpstr>CAPTIVE DOLPHIN WASTES KILL CORAL REEFS</vt:lpstr>
      <vt:lpstr>DOLPHIN FACTS</vt:lpstr>
      <vt:lpstr>PowerPoint Presentation</vt:lpstr>
      <vt:lpstr>CORAL REEFS REQUIRE PUREST CLEAREST WATERS</vt:lpstr>
      <vt:lpstr>CORAL REEF EUTROPHICATION</vt:lpstr>
      <vt:lpstr>CARIBBEAN WATER QUALITY</vt:lpstr>
      <vt:lpstr>SEWAGE: TOURISM’S DIRTY SECRET</vt:lpstr>
      <vt:lpstr>JAMAICA EUTROPHICATION: PAST, PRESENT, &amp; FUTURE Tom Goreau, Global Coral Reef Alliance</vt:lpstr>
      <vt:lpstr>CARIBBEAN EUTROPHICATION</vt:lpstr>
      <vt:lpstr>ALGAE-SMOTHERED CORALS</vt:lpstr>
      <vt:lpstr>DEAD ALGAE-KILLED CORAL REEFS WITHOUT FISHES</vt:lpstr>
      <vt:lpstr>Locations shown on maps are site of many dives (up to hundreds)</vt:lpstr>
      <vt:lpstr>JAMAICA COASTAL WATERS EXCESSIVE IN NITROGEN, NEED ONLY TINY ADDITION OF PHOSPHORUS TO TRIGGER MASSIVE ALGAE BLOOMS</vt:lpstr>
      <vt:lpstr>EUTROPHICATION SPREAD</vt:lpstr>
      <vt:lpstr>JAMAICA EUTROPHICATION</vt:lpstr>
      <vt:lpstr>ZERO LAND-BASED NP SOURCE</vt:lpstr>
      <vt:lpstr>ECOSYSTEM SPECIFIC CORAL REEF WATER QUALITY STANDARDS</vt:lpstr>
      <vt:lpstr>CORAL REEF-SPECIFIC WATER QUALITY STANDARDS</vt:lpstr>
      <vt:lpstr>GETTING RID OF WEEDS</vt:lpstr>
      <vt:lpstr>DRAGON BAY, JAMAICA</vt:lpstr>
      <vt:lpstr>PowerPoint Presentation</vt:lpstr>
      <vt:lpstr>COASTAL NUTRIENT MANAGEMENT</vt:lpstr>
      <vt:lpstr>ONLY WHEN WE CAN MAP MARINE POLLUTION AS WELL AS AIR POLLUTION WE CAN IDENTIFY SOURCE AREAS, POLLUTION MOVEMENT, DEFINE POLICIES TO REDUCE SOURCES, AND VERIFY THE SUCCESS OF SUCH POLICIES</vt:lpstr>
      <vt:lpstr>TURKS &amp; CAICOS</vt:lpstr>
      <vt:lpstr>CANCUN: PLANNING AHEAD</vt:lpstr>
      <vt:lpstr>Cancun is one of very few tourism areas that tried to do the right thing</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CAPTIVE DOLPHIN WASTES KILL CORAL REEFS</dc:title>
  <dc:creator>Thomas Goreau</dc:creator>
  <cp:lastModifiedBy>Tom Goreau</cp:lastModifiedBy>
  <cp:revision>14</cp:revision>
  <dcterms:created xsi:type="dcterms:W3CDTF">2016-10-21T01:39:54Z</dcterms:created>
  <dcterms:modified xsi:type="dcterms:W3CDTF">2025-06-28T19:36:02Z</dcterms:modified>
</cp:coreProperties>
</file>